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9"/>
  </p:notesMasterIdLst>
  <p:sldIdLst>
    <p:sldId id="259" r:id="rId2"/>
    <p:sldId id="306" r:id="rId3"/>
    <p:sldId id="260" r:id="rId4"/>
    <p:sldId id="262" r:id="rId5"/>
    <p:sldId id="304" r:id="rId6"/>
    <p:sldId id="264" r:id="rId7"/>
    <p:sldId id="314" r:id="rId8"/>
    <p:sldId id="289" r:id="rId9"/>
    <p:sldId id="295" r:id="rId10"/>
    <p:sldId id="296" r:id="rId11"/>
    <p:sldId id="290" r:id="rId12"/>
    <p:sldId id="311" r:id="rId13"/>
    <p:sldId id="312" r:id="rId14"/>
    <p:sldId id="317" r:id="rId15"/>
    <p:sldId id="320" r:id="rId16"/>
    <p:sldId id="318" r:id="rId17"/>
    <p:sldId id="300" r:id="rId18"/>
    <p:sldId id="307" r:id="rId19"/>
    <p:sldId id="313" r:id="rId20"/>
    <p:sldId id="308" r:id="rId21"/>
    <p:sldId id="263" r:id="rId22"/>
    <p:sldId id="315" r:id="rId23"/>
    <p:sldId id="319" r:id="rId24"/>
    <p:sldId id="286" r:id="rId25"/>
    <p:sldId id="287" r:id="rId26"/>
    <p:sldId id="322" r:id="rId27"/>
    <p:sldId id="272" r:id="rId28"/>
  </p:sldIdLst>
  <p:sldSz cx="9144000" cy="6858000" type="screen4x3"/>
  <p:notesSz cx="69977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a:srgbClr val="AC2B35"/>
    <a:srgbClr val="610D0D"/>
    <a:srgbClr val="F3781B"/>
    <a:srgbClr val="2649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23" autoAdjust="0"/>
    <p:restoredTop sz="94660"/>
  </p:normalViewPr>
  <p:slideViewPr>
    <p:cSldViewPr>
      <p:cViewPr>
        <p:scale>
          <a:sx n="100" d="100"/>
          <a:sy n="100" d="100"/>
        </p:scale>
        <p:origin x="-2052" y="-2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125"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3988" y="0"/>
            <a:ext cx="3032125" cy="463550"/>
          </a:xfrm>
          <a:prstGeom prst="rect">
            <a:avLst/>
          </a:prstGeom>
        </p:spPr>
        <p:txBody>
          <a:bodyPr vert="horz" lIns="91440" tIns="45720" rIns="91440" bIns="45720" rtlCol="0"/>
          <a:lstStyle>
            <a:lvl1pPr algn="r">
              <a:defRPr sz="1200"/>
            </a:lvl1pPr>
          </a:lstStyle>
          <a:p>
            <a:fld id="{FD5E806C-01D7-4E6A-8294-30758A0A5FAC}" type="datetimeFigureOut">
              <a:rPr lang="en-US" smtClean="0"/>
              <a:t>4/23/2014</a:t>
            </a:fld>
            <a:endParaRPr lang="en-US"/>
          </a:p>
        </p:txBody>
      </p:sp>
      <p:sp>
        <p:nvSpPr>
          <p:cNvPr id="4" name="Slide Image Placeholder 3"/>
          <p:cNvSpPr>
            <a:spLocks noGrp="1" noRot="1" noChangeAspect="1"/>
          </p:cNvSpPr>
          <p:nvPr>
            <p:ph type="sldImg" idx="2"/>
          </p:nvPr>
        </p:nvSpPr>
        <p:spPr>
          <a:xfrm>
            <a:off x="1177925" y="696913"/>
            <a:ext cx="4641850" cy="3481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10075"/>
            <a:ext cx="5597525" cy="41767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8563"/>
            <a:ext cx="3032125"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3988" y="8818563"/>
            <a:ext cx="3032125" cy="463550"/>
          </a:xfrm>
          <a:prstGeom prst="rect">
            <a:avLst/>
          </a:prstGeom>
        </p:spPr>
        <p:txBody>
          <a:bodyPr vert="horz" lIns="91440" tIns="45720" rIns="91440" bIns="45720" rtlCol="0" anchor="b"/>
          <a:lstStyle>
            <a:lvl1pPr algn="r">
              <a:defRPr sz="1200"/>
            </a:lvl1pPr>
          </a:lstStyle>
          <a:p>
            <a:fld id="{5F325916-162B-4638-87A6-5750AC0CE9E4}" type="slidenum">
              <a:rPr lang="en-US" smtClean="0"/>
              <a:t>‹#›</a:t>
            </a:fld>
            <a:endParaRPr lang="en-US"/>
          </a:p>
        </p:txBody>
      </p:sp>
    </p:spTree>
    <p:extLst>
      <p:ext uri="{BB962C8B-B14F-4D97-AF65-F5344CB8AC3E}">
        <p14:creationId xmlns:p14="http://schemas.microsoft.com/office/powerpoint/2010/main" val="1944086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325916-162B-4638-87A6-5750AC0CE9E4}" type="slidenum">
              <a:rPr lang="en-US" smtClean="0"/>
              <a:t>3</a:t>
            </a:fld>
            <a:endParaRPr lang="en-US"/>
          </a:p>
        </p:txBody>
      </p:sp>
    </p:spTree>
    <p:extLst>
      <p:ext uri="{BB962C8B-B14F-4D97-AF65-F5344CB8AC3E}">
        <p14:creationId xmlns:p14="http://schemas.microsoft.com/office/powerpoint/2010/main" val="3853880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13 years, no accurate localization systems are invented. The major challenges are:</a:t>
            </a:r>
            <a:endParaRPr lang="en-US" dirty="0"/>
          </a:p>
        </p:txBody>
      </p:sp>
      <p:sp>
        <p:nvSpPr>
          <p:cNvPr id="4" name="Slide Number Placeholder 3"/>
          <p:cNvSpPr>
            <a:spLocks noGrp="1"/>
          </p:cNvSpPr>
          <p:nvPr>
            <p:ph type="sldNum" sz="quarter" idx="10"/>
          </p:nvPr>
        </p:nvSpPr>
        <p:spPr/>
        <p:txBody>
          <a:bodyPr/>
          <a:lstStyle/>
          <a:p>
            <a:fld id="{5F325916-162B-4638-87A6-5750AC0CE9E4}" type="slidenum">
              <a:rPr lang="en-US" smtClean="0"/>
              <a:t>4</a:t>
            </a:fld>
            <a:endParaRPr lang="en-US"/>
          </a:p>
        </p:txBody>
      </p:sp>
    </p:spTree>
    <p:extLst>
      <p:ext uri="{BB962C8B-B14F-4D97-AF65-F5344CB8AC3E}">
        <p14:creationId xmlns:p14="http://schemas.microsoft.com/office/powerpoint/2010/main" val="1792508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CT and X-ray can not provide</a:t>
            </a:r>
            <a:r>
              <a:rPr lang="en-US" baseline="0" dirty="0" smtClean="0"/>
              <a:t> enough resolution to distinguish the distribution of small intestine.</a:t>
            </a:r>
            <a:endParaRPr lang="en-US" dirty="0"/>
          </a:p>
        </p:txBody>
      </p:sp>
      <p:sp>
        <p:nvSpPr>
          <p:cNvPr id="4" name="Slide Number Placeholder 3"/>
          <p:cNvSpPr>
            <a:spLocks noGrp="1"/>
          </p:cNvSpPr>
          <p:nvPr>
            <p:ph type="sldNum" sz="quarter" idx="10"/>
          </p:nvPr>
        </p:nvSpPr>
        <p:spPr/>
        <p:txBody>
          <a:bodyPr/>
          <a:lstStyle/>
          <a:p>
            <a:fld id="{5F325916-162B-4638-87A6-5750AC0CE9E4}" type="slidenum">
              <a:rPr lang="en-US" smtClean="0"/>
              <a:t>5</a:t>
            </a:fld>
            <a:endParaRPr lang="en-US"/>
          </a:p>
        </p:txBody>
      </p:sp>
    </p:spTree>
    <p:extLst>
      <p:ext uri="{BB962C8B-B14F-4D97-AF65-F5344CB8AC3E}">
        <p14:creationId xmlns:p14="http://schemas.microsoft.com/office/powerpoint/2010/main" val="2870921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98213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408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143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4794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5203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2472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498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893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0906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1662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54261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777986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0.png"/><Relationship Id="rId7" Type="http://schemas.openxmlformats.org/officeDocument/2006/relationships/image" Target="../media/image16.jpe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5.jpeg"/><Relationship Id="rId11" Type="http://schemas.openxmlformats.org/officeDocument/2006/relationships/image" Target="../media/image19.jpeg"/><Relationship Id="rId5" Type="http://schemas.openxmlformats.org/officeDocument/2006/relationships/image" Target="../media/image14.jpeg"/><Relationship Id="rId10" Type="http://schemas.openxmlformats.org/officeDocument/2006/relationships/image" Target="../media/image1.png"/><Relationship Id="rId4" Type="http://schemas.openxmlformats.org/officeDocument/2006/relationships/image" Target="../media/image13.jpeg"/><Relationship Id="rId9"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6.jpeg"/><Relationship Id="rId7" Type="http://schemas.openxmlformats.org/officeDocument/2006/relationships/image" Target="../media/image39.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jpeg"/><Relationship Id="rId10" Type="http://schemas.openxmlformats.org/officeDocument/2006/relationships/image" Target="../media/image41.png"/><Relationship Id="rId4" Type="http://schemas.openxmlformats.org/officeDocument/2006/relationships/image" Target="../media/image28.jpeg"/><Relationship Id="rId9" Type="http://schemas.openxmlformats.org/officeDocument/2006/relationships/image" Target="../media/image41.jpeg"/></Relationships>
</file>

<file path=ppt/slides/_rels/slide12.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2.jpeg"/></Relationships>
</file>

<file path=ppt/slides/_rels/slide18.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64.emf"/></Relationships>
</file>

<file path=ppt/slides/_rels/slide1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60.png"/><Relationship Id="rId4" Type="http://schemas.openxmlformats.org/officeDocument/2006/relationships/image" Target="../media/image550.png"/></Relationships>
</file>

<file path=ppt/slides/_rels/slide2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21.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9.png"/><Relationship Id="rId7" Type="http://schemas.openxmlformats.org/officeDocument/2006/relationships/image" Target="../media/image7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image" Target="../media/image10.png"/><Relationship Id="rId9"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5.png"/><Relationship Id="rId4" Type="http://schemas.openxmlformats.org/officeDocument/2006/relationships/image" Target="../media/image74.gif"/></Relationships>
</file>

<file path=ppt/slides/_rels/slide23.xml.rels><?xml version="1.0" encoding="UTF-8" standalone="yes"?>
<Relationships xmlns="http://schemas.openxmlformats.org/package/2006/relationships"><Relationship Id="rId8" Type="http://schemas.openxmlformats.org/officeDocument/2006/relationships/image" Target="../media/image81.jpeg"/><Relationship Id="rId13" Type="http://schemas.openxmlformats.org/officeDocument/2006/relationships/image" Target="../media/image86.jpeg"/><Relationship Id="rId3" Type="http://schemas.openxmlformats.org/officeDocument/2006/relationships/image" Target="../media/image76.jpeg"/><Relationship Id="rId7" Type="http://schemas.openxmlformats.org/officeDocument/2006/relationships/image" Target="../media/image80.jpeg"/><Relationship Id="rId12" Type="http://schemas.openxmlformats.org/officeDocument/2006/relationships/image" Target="../media/image85.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9.jpeg"/><Relationship Id="rId11" Type="http://schemas.openxmlformats.org/officeDocument/2006/relationships/image" Target="../media/image84.jpeg"/><Relationship Id="rId5" Type="http://schemas.openxmlformats.org/officeDocument/2006/relationships/image" Target="../media/image78.jpeg"/><Relationship Id="rId10" Type="http://schemas.openxmlformats.org/officeDocument/2006/relationships/image" Target="../media/image83.jpeg"/><Relationship Id="rId4" Type="http://schemas.openxmlformats.org/officeDocument/2006/relationships/image" Target="../media/image77.jpeg"/><Relationship Id="rId9" Type="http://schemas.openxmlformats.org/officeDocument/2006/relationships/image" Target="../media/image82.jpeg"/><Relationship Id="rId14" Type="http://schemas.openxmlformats.org/officeDocument/2006/relationships/image" Target="../media/image87.jpeg"/></Relationships>
</file>

<file path=ppt/slides/_rels/slide24.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p:nvPr/>
        </p:nvSpPr>
        <p:spPr>
          <a:xfrm>
            <a:off x="323848" y="1905000"/>
            <a:ext cx="8458202" cy="15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rPr>
              <a:t>Ph.D. </a:t>
            </a:r>
            <a:r>
              <a:rPr lang="en-US" sz="2000" dirty="0">
                <a:solidFill>
                  <a:schemeClr val="tx1"/>
                </a:solidFill>
              </a:rPr>
              <a:t>D</a:t>
            </a:r>
            <a:r>
              <a:rPr lang="en-US" sz="2000" dirty="0" smtClean="0">
                <a:solidFill>
                  <a:schemeClr val="tx1"/>
                </a:solidFill>
              </a:rPr>
              <a:t>issertation </a:t>
            </a:r>
            <a:r>
              <a:rPr lang="en-US" sz="2000" dirty="0">
                <a:solidFill>
                  <a:schemeClr val="tx1"/>
                </a:solidFill>
              </a:rPr>
              <a:t>D</a:t>
            </a:r>
            <a:r>
              <a:rPr lang="en-US" sz="2000" dirty="0" smtClean="0">
                <a:solidFill>
                  <a:schemeClr val="tx1"/>
                </a:solidFill>
              </a:rPr>
              <a:t>efense </a:t>
            </a:r>
          </a:p>
          <a:p>
            <a:pPr>
              <a:spcBef>
                <a:spcPts val="600"/>
              </a:spcBef>
            </a:pPr>
            <a:r>
              <a:rPr lang="en-US" sz="2800" b="1" dirty="0" smtClean="0">
                <a:solidFill>
                  <a:schemeClr val="tx1"/>
                </a:solidFill>
              </a:rPr>
              <a:t>Body-SLAM: Simultaneous </a:t>
            </a:r>
            <a:r>
              <a:rPr lang="en-US" sz="2800" b="1" dirty="0">
                <a:solidFill>
                  <a:schemeClr val="tx1"/>
                </a:solidFill>
              </a:rPr>
              <a:t>L</a:t>
            </a:r>
            <a:r>
              <a:rPr lang="en-US" sz="2800" b="1" dirty="0" smtClean="0">
                <a:solidFill>
                  <a:schemeClr val="tx1"/>
                </a:solidFill>
              </a:rPr>
              <a:t>ocalization and Mapping inside the Human Body</a:t>
            </a:r>
          </a:p>
          <a:p>
            <a:pPr>
              <a:spcBef>
                <a:spcPts val="600"/>
              </a:spcBef>
            </a:pPr>
            <a:endParaRPr lang="en-US" sz="2800" b="1" dirty="0" smtClean="0">
              <a:solidFill>
                <a:schemeClr val="tx1"/>
              </a:solidFill>
            </a:endParaRPr>
          </a:p>
          <a:p>
            <a:r>
              <a:rPr lang="en-US" sz="2600" b="1" dirty="0" smtClean="0">
                <a:solidFill>
                  <a:schemeClr val="tx1"/>
                </a:solidFill>
              </a:rPr>
              <a:t> </a:t>
            </a:r>
            <a:endParaRPr lang="en-US" sz="2600" b="1" dirty="0">
              <a:solidFill>
                <a:schemeClr val="tx1"/>
              </a:solidFill>
            </a:endParaRPr>
          </a:p>
        </p:txBody>
      </p:sp>
      <p:sp>
        <p:nvSpPr>
          <p:cNvPr id="10" name="Rectangle 7"/>
          <p:cNvSpPr>
            <a:spLocks noChangeArrowheads="1"/>
          </p:cNvSpPr>
          <p:nvPr/>
        </p:nvSpPr>
        <p:spPr bwMode="auto">
          <a:xfrm>
            <a:off x="609600" y="2895600"/>
            <a:ext cx="79248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algn="l">
              <a:spcBef>
                <a:spcPct val="20000"/>
              </a:spcBef>
              <a:buClr>
                <a:srgbClr val="800000"/>
              </a:buClr>
              <a:buFont typeface="Wingdings" pitchFamily="2" charset="2"/>
              <a:buBlip>
                <a:blip r:embed="rId3"/>
              </a:buBlip>
              <a:defRPr sz="3400">
                <a:solidFill>
                  <a:schemeClr val="tx1"/>
                </a:solidFill>
                <a:latin typeface="Arial" charset="0"/>
              </a:defRPr>
            </a:lvl1pPr>
            <a:lvl2pPr marL="455613" indent="-341313" algn="l">
              <a:spcBef>
                <a:spcPct val="20000"/>
              </a:spcBef>
              <a:buClr>
                <a:schemeClr val="tx1"/>
              </a:buClr>
              <a:buBlip>
                <a:blip r:embed="rId4"/>
              </a:buBlip>
              <a:defRPr sz="3100">
                <a:solidFill>
                  <a:schemeClr val="tx1"/>
                </a:solidFill>
                <a:latin typeface="Arial" charset="0"/>
              </a:defRPr>
            </a:lvl2pPr>
            <a:lvl3pPr marL="911225" indent="-233363" algn="l">
              <a:spcBef>
                <a:spcPct val="20000"/>
              </a:spcBef>
              <a:buClr>
                <a:schemeClr val="tx1"/>
              </a:buClr>
              <a:buBlip>
                <a:blip r:embed="rId5"/>
              </a:buBlip>
              <a:defRPr sz="2600">
                <a:solidFill>
                  <a:schemeClr val="tx1"/>
                </a:solidFill>
                <a:latin typeface="Arial" charset="0"/>
              </a:defRPr>
            </a:lvl3pPr>
            <a:lvl4pPr marL="1258888" indent="-228600" algn="l">
              <a:spcBef>
                <a:spcPct val="20000"/>
              </a:spcBef>
              <a:buClr>
                <a:schemeClr val="tx1"/>
              </a:buClr>
              <a:buBlip>
                <a:blip r:embed="rId5"/>
              </a:buBlip>
              <a:defRPr sz="2200">
                <a:solidFill>
                  <a:schemeClr val="tx1"/>
                </a:solidFill>
                <a:latin typeface="Arial" charset="0"/>
              </a:defRPr>
            </a:lvl4pPr>
            <a:lvl5pPr marL="1604963" indent="-223838" algn="l">
              <a:spcBef>
                <a:spcPct val="20000"/>
              </a:spcBef>
              <a:buClr>
                <a:schemeClr val="tx1"/>
              </a:buClr>
              <a:buBlip>
                <a:blip r:embed="rId5"/>
              </a:buBlip>
              <a:defRPr sz="2000">
                <a:solidFill>
                  <a:schemeClr val="tx1"/>
                </a:solidFill>
                <a:latin typeface="Arial" charset="0"/>
              </a:defRPr>
            </a:lvl5pPr>
            <a:lvl6pPr marL="2062163" indent="-223838" eaLnBrk="0" fontAlgn="base" hangingPunct="0">
              <a:spcBef>
                <a:spcPct val="20000"/>
              </a:spcBef>
              <a:spcAft>
                <a:spcPct val="0"/>
              </a:spcAft>
              <a:buClr>
                <a:schemeClr val="tx1"/>
              </a:buClr>
              <a:buBlip>
                <a:blip r:embed="rId5"/>
              </a:buBlip>
              <a:defRPr sz="2000">
                <a:solidFill>
                  <a:schemeClr val="tx1"/>
                </a:solidFill>
                <a:latin typeface="Arial" charset="0"/>
              </a:defRPr>
            </a:lvl6pPr>
            <a:lvl7pPr marL="2519363" indent="-223838" eaLnBrk="0" fontAlgn="base" hangingPunct="0">
              <a:spcBef>
                <a:spcPct val="20000"/>
              </a:spcBef>
              <a:spcAft>
                <a:spcPct val="0"/>
              </a:spcAft>
              <a:buClr>
                <a:schemeClr val="tx1"/>
              </a:buClr>
              <a:buBlip>
                <a:blip r:embed="rId5"/>
              </a:buBlip>
              <a:defRPr sz="2000">
                <a:solidFill>
                  <a:schemeClr val="tx1"/>
                </a:solidFill>
                <a:latin typeface="Arial" charset="0"/>
              </a:defRPr>
            </a:lvl7pPr>
            <a:lvl8pPr marL="2976563" indent="-223838" eaLnBrk="0" fontAlgn="base" hangingPunct="0">
              <a:spcBef>
                <a:spcPct val="20000"/>
              </a:spcBef>
              <a:spcAft>
                <a:spcPct val="0"/>
              </a:spcAft>
              <a:buClr>
                <a:schemeClr val="tx1"/>
              </a:buClr>
              <a:buBlip>
                <a:blip r:embed="rId5"/>
              </a:buBlip>
              <a:defRPr sz="2000">
                <a:solidFill>
                  <a:schemeClr val="tx1"/>
                </a:solidFill>
                <a:latin typeface="Arial" charset="0"/>
              </a:defRPr>
            </a:lvl8pPr>
            <a:lvl9pPr marL="3433763" indent="-223838" eaLnBrk="0" fontAlgn="base" hangingPunct="0">
              <a:spcBef>
                <a:spcPct val="20000"/>
              </a:spcBef>
              <a:spcAft>
                <a:spcPct val="0"/>
              </a:spcAft>
              <a:buClr>
                <a:schemeClr val="tx1"/>
              </a:buClr>
              <a:buBlip>
                <a:blip r:embed="rId5"/>
              </a:buBlip>
              <a:defRPr sz="2000">
                <a:solidFill>
                  <a:schemeClr val="tx1"/>
                </a:solidFill>
                <a:latin typeface="Arial" charset="0"/>
              </a:defRPr>
            </a:lvl9pPr>
          </a:lstStyle>
          <a:p>
            <a:pPr>
              <a:buFont typeface="Wingdings" pitchFamily="2" charset="2"/>
              <a:buNone/>
            </a:pPr>
            <a:r>
              <a:rPr lang="en-US" altLang="en-US" sz="1800" dirty="0">
                <a:latin typeface="Times New Roman" pitchFamily="18" charset="0"/>
              </a:rPr>
              <a:t>PhD Candidate:</a:t>
            </a:r>
            <a:r>
              <a:rPr lang="en-US" altLang="en-US" sz="1800" b="1" dirty="0">
                <a:latin typeface="Times New Roman" pitchFamily="18" charset="0"/>
              </a:rPr>
              <a:t> </a:t>
            </a:r>
          </a:p>
          <a:p>
            <a:pPr>
              <a:buFont typeface="Wingdings" pitchFamily="2" charset="2"/>
              <a:buNone/>
            </a:pPr>
            <a:r>
              <a:rPr lang="en-US" altLang="en-US" sz="1600" dirty="0" smtClean="0">
                <a:latin typeface="Times New Roman" pitchFamily="18" charset="0"/>
              </a:rPr>
              <a:t>    </a:t>
            </a:r>
            <a:r>
              <a:rPr lang="en-US" altLang="en-US" sz="1600" b="1" dirty="0" smtClean="0">
                <a:latin typeface="Times New Roman" pitchFamily="18" charset="0"/>
              </a:rPr>
              <a:t>Guanqun Bao  Electrical &amp; Computer Engineering Department</a:t>
            </a:r>
            <a:endParaRPr lang="en-US" altLang="en-US" sz="1600" b="1" dirty="0">
              <a:latin typeface="Times New Roman" pitchFamily="18" charset="0"/>
            </a:endParaRPr>
          </a:p>
          <a:p>
            <a:pPr>
              <a:buFont typeface="Wingdings" pitchFamily="2" charset="2"/>
              <a:buNone/>
            </a:pPr>
            <a:r>
              <a:rPr lang="en-US" altLang="en-US" sz="1800" dirty="0">
                <a:latin typeface="Times New Roman" pitchFamily="18" charset="0"/>
              </a:rPr>
              <a:t>Committee:</a:t>
            </a:r>
          </a:p>
          <a:p>
            <a:pPr>
              <a:buFont typeface="Wingdings" pitchFamily="2" charset="2"/>
              <a:buNone/>
            </a:pPr>
            <a:r>
              <a:rPr lang="en-US" altLang="en-US" sz="1600" dirty="0">
                <a:latin typeface="Times New Roman" pitchFamily="18" charset="0"/>
              </a:rPr>
              <a:t>    Prof. Kaveh Pahlavan - ECE Department , WPI (academic advisor)</a:t>
            </a:r>
          </a:p>
          <a:p>
            <a:pPr>
              <a:buNone/>
            </a:pPr>
            <a:r>
              <a:rPr lang="en-US" altLang="en-US" sz="1600" dirty="0">
                <a:latin typeface="Times New Roman" pitchFamily="18" charset="0"/>
              </a:rPr>
              <a:t>    Prof. Yehia Massoud - ECE Department, WPI</a:t>
            </a:r>
          </a:p>
          <a:p>
            <a:pPr>
              <a:buFont typeface="Wingdings" pitchFamily="2" charset="2"/>
              <a:buNone/>
            </a:pPr>
            <a:r>
              <a:rPr lang="en-US" altLang="en-US" sz="1600" dirty="0">
                <a:latin typeface="Times New Roman" pitchFamily="18" charset="0"/>
              </a:rPr>
              <a:t>    Prof. Lifeng Lai - ECE Department, WPI</a:t>
            </a:r>
          </a:p>
          <a:p>
            <a:pPr>
              <a:buFont typeface="Wingdings" pitchFamily="2" charset="2"/>
              <a:buNone/>
            </a:pPr>
            <a:r>
              <a:rPr lang="en-US" altLang="en-US" sz="1600" dirty="0">
                <a:latin typeface="Times New Roman" pitchFamily="18" charset="0"/>
              </a:rPr>
              <a:t>    Prof. Emanuel Agu</a:t>
            </a:r>
            <a:r>
              <a:rPr lang="en-US" altLang="zh-CN" sz="1600" dirty="0">
                <a:latin typeface="Times New Roman" pitchFamily="18" charset="0"/>
              </a:rPr>
              <a:t> - </a:t>
            </a:r>
            <a:r>
              <a:rPr lang="en-US" altLang="en-US" sz="1600" dirty="0">
                <a:latin typeface="Times New Roman" pitchFamily="18" charset="0"/>
              </a:rPr>
              <a:t>CS Department, WPI</a:t>
            </a:r>
          </a:p>
          <a:p>
            <a:pPr>
              <a:buNone/>
            </a:pPr>
            <a:r>
              <a:rPr lang="en-US" sz="1600" dirty="0">
                <a:latin typeface="Times New Roman" pitchFamily="18" charset="0"/>
              </a:rPr>
              <a:t>    Dr. Allen Levesque </a:t>
            </a:r>
            <a:r>
              <a:rPr lang="en-US" sz="1600" dirty="0" smtClean="0">
                <a:latin typeface="Times New Roman" pitchFamily="18" charset="0"/>
              </a:rPr>
              <a:t>- </a:t>
            </a:r>
            <a:r>
              <a:rPr lang="en-US" altLang="en-US" sz="1600" dirty="0">
                <a:latin typeface="Times New Roman" pitchFamily="18" charset="0"/>
              </a:rPr>
              <a:t>ECE Department, WPI</a:t>
            </a:r>
            <a:endParaRPr lang="en-US" sz="1600" dirty="0">
              <a:latin typeface="Times New Roman" pitchFamily="18" charset="0"/>
            </a:endParaRPr>
          </a:p>
          <a:p>
            <a:pPr>
              <a:buNone/>
            </a:pPr>
            <a:r>
              <a:rPr lang="en-US" sz="1600" dirty="0">
                <a:latin typeface="Times New Roman" pitchFamily="18" charset="0"/>
              </a:rPr>
              <a:t>    Dr. Kamran </a:t>
            </a:r>
            <a:r>
              <a:rPr lang="en-US" sz="1600" dirty="0" err="1">
                <a:latin typeface="Times New Roman" pitchFamily="18" charset="0"/>
              </a:rPr>
              <a:t>Sayrafian</a:t>
            </a:r>
            <a:r>
              <a:rPr lang="en-US" sz="1600" dirty="0">
                <a:latin typeface="Times New Roman" pitchFamily="18" charset="0"/>
              </a:rPr>
              <a:t> - NIST</a:t>
            </a:r>
            <a:endParaRPr lang="en-US" altLang="en-US" sz="1600" dirty="0">
              <a:latin typeface="Times New Roman" pitchFamily="18" charset="0"/>
            </a:endParaRPr>
          </a:p>
        </p:txBody>
      </p:sp>
      <p:pic>
        <p:nvPicPr>
          <p:cNvPr id="2050" name="Picture 2" descr="http://upload.wikimedia.org/wikipedia/en/2/2f/Cwins-home-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0400" y="6193101"/>
            <a:ext cx="1981200" cy="48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78096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Outline </a:t>
            </a:r>
            <a:endParaRPr lang="en-US" altLang="en-US" sz="3000" b="1" dirty="0">
              <a:solidFill>
                <a:srgbClr val="F1F1F1"/>
              </a:solidFill>
            </a:endParaRPr>
          </a:p>
        </p:txBody>
      </p:sp>
      <p:sp>
        <p:nvSpPr>
          <p:cNvPr id="13" name="Rectangle 3"/>
          <p:cNvSpPr txBox="1">
            <a:spLocks noChangeArrowheads="1"/>
          </p:cNvSpPr>
          <p:nvPr/>
        </p:nvSpPr>
        <p:spPr>
          <a:xfrm>
            <a:off x="762000" y="1295399"/>
            <a:ext cx="7924800" cy="449580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1800"/>
              </a:spcBef>
            </a:pPr>
            <a:r>
              <a:rPr lang="en-US" altLang="en-US" sz="2800" b="1" dirty="0">
                <a:solidFill>
                  <a:schemeClr val="tx1"/>
                </a:solidFill>
                <a:latin typeface="+mj-lt"/>
                <a:cs typeface="Times New Roman" panose="02020603050405020304" pitchFamily="18" charset="0"/>
              </a:rPr>
              <a:t>Introduction</a:t>
            </a:r>
          </a:p>
          <a:p>
            <a:pPr algn="l">
              <a:spcBef>
                <a:spcPts val="1800"/>
              </a:spcBef>
            </a:pPr>
            <a:r>
              <a:rPr lang="en-US" altLang="en-US" sz="2800" b="1" dirty="0" smtClean="0">
                <a:solidFill>
                  <a:schemeClr val="tx1"/>
                </a:solidFill>
                <a:latin typeface="+mj-lt"/>
                <a:cs typeface="Times New Roman" panose="02020603050405020304" pitchFamily="18" charset="0"/>
              </a:rPr>
              <a:t>Motivation &amp; Contribution of the Research</a:t>
            </a:r>
            <a:endParaRPr lang="en-US" altLang="en-US" sz="2800" b="1" dirty="0">
              <a:solidFill>
                <a:schemeClr val="tx1"/>
              </a:solidFill>
              <a:latin typeface="+mj-lt"/>
              <a:cs typeface="Times New Roman" panose="02020603050405020304" pitchFamily="18" charset="0"/>
            </a:endParaRPr>
          </a:p>
          <a:p>
            <a:pPr algn="l">
              <a:spcBef>
                <a:spcPts val="1800"/>
              </a:spcBef>
            </a:pPr>
            <a:r>
              <a:rPr lang="en-US" altLang="en-US" sz="2800" b="1" dirty="0">
                <a:solidFill>
                  <a:schemeClr val="tx1"/>
                </a:solidFill>
                <a:latin typeface="+mj-lt"/>
                <a:cs typeface="Times New Roman" panose="02020603050405020304" pitchFamily="18" charset="0"/>
              </a:rPr>
              <a:t>Methodology : Body-SLAM</a:t>
            </a:r>
          </a:p>
          <a:p>
            <a:pPr algn="l">
              <a:spcBef>
                <a:spcPts val="1800"/>
              </a:spcBef>
            </a:pPr>
            <a:r>
              <a:rPr lang="en-US" sz="2800" b="1" dirty="0" smtClean="0">
                <a:solidFill>
                  <a:schemeClr val="tx1"/>
                </a:solidFill>
                <a:latin typeface="+mj-lt"/>
                <a:cs typeface="Times New Roman" panose="02020603050405020304" pitchFamily="18" charset="0"/>
              </a:rPr>
              <a:t>Performance Evaluation</a:t>
            </a:r>
            <a:endParaRPr lang="en-US" sz="2800" b="1" dirty="0">
              <a:solidFill>
                <a:schemeClr val="tx1"/>
              </a:solidFill>
              <a:latin typeface="+mj-lt"/>
              <a:cs typeface="Times New Roman" panose="02020603050405020304" pitchFamily="18" charset="0"/>
            </a:endParaRPr>
          </a:p>
          <a:p>
            <a:pPr algn="l">
              <a:spcBef>
                <a:spcPts val="1800"/>
              </a:spcBef>
            </a:pPr>
            <a:r>
              <a:rPr lang="en-US" sz="2800" b="1" dirty="0" smtClean="0">
                <a:solidFill>
                  <a:schemeClr val="tx1"/>
                </a:solidFill>
                <a:latin typeface="+mj-lt"/>
                <a:cs typeface="Times New Roman" panose="02020603050405020304" pitchFamily="18" charset="0"/>
              </a:rPr>
              <a:t>Conclusion</a:t>
            </a:r>
            <a:endParaRPr lang="en-US" altLang="en-US" sz="2800" b="1" dirty="0">
              <a:solidFill>
                <a:schemeClr val="tx1"/>
              </a:solidFill>
              <a:latin typeface="+mj-lt"/>
              <a:cs typeface="Times New Roman" panose="02020603050405020304" pitchFamily="18" charset="0"/>
            </a:endParaRPr>
          </a:p>
          <a:p>
            <a:pPr algn="l">
              <a:spcBef>
                <a:spcPts val="1800"/>
              </a:spcBef>
            </a:pPr>
            <a:r>
              <a:rPr lang="en-US" altLang="en-US" sz="2800" b="1" dirty="0" smtClean="0">
                <a:solidFill>
                  <a:schemeClr val="tx1"/>
                </a:solidFill>
                <a:latin typeface="+mj-lt"/>
                <a:cs typeface="Times New Roman" panose="02020603050405020304" pitchFamily="18" charset="0"/>
              </a:rPr>
              <a:t>Publications</a:t>
            </a:r>
            <a:endParaRPr lang="en-US" altLang="en-US" sz="2800" b="1" dirty="0">
              <a:solidFill>
                <a:schemeClr val="tx1"/>
              </a:solidFill>
              <a:latin typeface="+mj-lt"/>
              <a:cs typeface="Times New Roman" panose="02020603050405020304" pitchFamily="18" charset="0"/>
            </a:endParaRPr>
          </a:p>
          <a:p>
            <a:pPr algn="l"/>
            <a:endParaRPr lang="en-US" altLang="en-US" sz="2400" b="1" dirty="0" smtClean="0">
              <a:solidFill>
                <a:srgbClr val="610D0D"/>
              </a:solidFill>
              <a:latin typeface="+mj-lt"/>
              <a:cs typeface="Times New Roman" panose="02020603050405020304" pitchFamily="18" charset="0"/>
            </a:endParaRPr>
          </a:p>
          <a:p>
            <a:pPr algn="l"/>
            <a:endParaRPr lang="en-US" altLang="en-US" sz="2400" b="1" dirty="0" smtClean="0">
              <a:solidFill>
                <a:srgbClr val="610D0D"/>
              </a:solidFill>
              <a:latin typeface="+mj-lt"/>
              <a:cs typeface="Times New Roman" panose="02020603050405020304" pitchFamily="18" charset="0"/>
            </a:endParaRPr>
          </a:p>
          <a:p>
            <a:pPr algn="l"/>
            <a:endParaRPr lang="en-US" altLang="en-US" sz="2400" b="1" dirty="0" smtClean="0">
              <a:solidFill>
                <a:srgbClr val="610D0D"/>
              </a:solidFill>
              <a:latin typeface="+mj-lt"/>
              <a:cs typeface="Times New Roman" panose="02020603050405020304" pitchFamily="18" charset="0"/>
            </a:endParaRPr>
          </a:p>
          <a:p>
            <a:pPr algn="l"/>
            <a:endParaRPr lang="en-US" altLang="en-US" sz="2400" b="1" dirty="0" smtClean="0">
              <a:solidFill>
                <a:srgbClr val="610D0D"/>
              </a:solidFill>
              <a:latin typeface="+mj-lt"/>
              <a:cs typeface="Times New Roman" panose="02020603050405020304" pitchFamily="18" charset="0"/>
            </a:endParaRPr>
          </a:p>
        </p:txBody>
      </p:sp>
      <p:sp>
        <p:nvSpPr>
          <p:cNvPr id="14" name="Rectangle 13"/>
          <p:cNvSpPr/>
          <p:nvPr/>
        </p:nvSpPr>
        <p:spPr>
          <a:xfrm>
            <a:off x="479076" y="1507819"/>
            <a:ext cx="152400" cy="15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5" name="Rectangle 14"/>
          <p:cNvSpPr/>
          <p:nvPr/>
        </p:nvSpPr>
        <p:spPr>
          <a:xfrm>
            <a:off x="466078" y="2143125"/>
            <a:ext cx="152400" cy="15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6" name="Rectangle 15"/>
          <p:cNvSpPr/>
          <p:nvPr/>
        </p:nvSpPr>
        <p:spPr>
          <a:xfrm>
            <a:off x="474956" y="2812283"/>
            <a:ext cx="152400" cy="15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6" name="Rectangle 25"/>
          <p:cNvSpPr/>
          <p:nvPr/>
        </p:nvSpPr>
        <p:spPr>
          <a:xfrm>
            <a:off x="476250" y="3457575"/>
            <a:ext cx="152400" cy="15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8" name="Rectangle 27"/>
          <p:cNvSpPr/>
          <p:nvPr/>
        </p:nvSpPr>
        <p:spPr>
          <a:xfrm>
            <a:off x="485775" y="4114800"/>
            <a:ext cx="152400" cy="15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9" name="Rectangle 28"/>
          <p:cNvSpPr/>
          <p:nvPr/>
        </p:nvSpPr>
        <p:spPr>
          <a:xfrm>
            <a:off x="485775" y="4743450"/>
            <a:ext cx="152400" cy="15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17" name="Picture 2" descr="http://upload.wikimedia.org/wikipedia/en/2/2f/Cwins-home-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6193101"/>
            <a:ext cx="1981200" cy="48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28038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a:solidFill>
                  <a:srgbClr val="F1F1F1"/>
                </a:solidFill>
              </a:rPr>
              <a:t>Localization of wireless capsule endoscope (WCE)</a:t>
            </a:r>
          </a:p>
        </p:txBody>
      </p:sp>
      <p:sp>
        <p:nvSpPr>
          <p:cNvPr id="2" name="AutoShape 2" descr="data:image/jpeg;base64,/9j/4AAQSkZJRgABAQAAAQABAAD/2wCEAAkGBhISEBUUEhQWFBUVGBgaFRUYFxgXGRUdGBccFxgUFBgYHCYfGholGRUYHy8hIycpLCwsFR4xNTAqNSYrLykBCQoKDgwOGg8PGi4kHyQwLCwsLDUsKS8sLCkpKSosLCwsLCwsLDQsLCksLCwsLCwsLCwsLCwpLCwsLCksLSwpLP/AABEIALQAoAMBIgACEQEDEQH/xAAcAAACAwEBAQEAAAAAAAAAAAAABQMEBgIBBwj/xABKEAABAgMDBgYPBQcEAwAAAAABAAIDBBEhMUEFBhJRYXEigZGhsfATFyMyNVNUdJKTs8HR0tMUFkJS8QckYnKCouEVM0NzY4PC/8QAGgEAAgMBAQAAAAAAAAAAAAAAAAECAwQFBv/EACoRAAICAQQCAgAGAwEAAAAAAAABAhEDEiExUQQTIkEyUmFxgfBCkaEU/9oADAMBAAIRAxEAPwD6NmtmvJukZZzpWXc50CCSTBhkkmG0kkltpJKafdGR8kl/UQvlRmj4PlPN4HsmpsXUtKk27IpKhT90ZHySX9RC+VH3RkfJJf1EL5VzNZ2yzLn9kOqGNL+4cHnSibz4ea9ihAanPdX+xl/phUS8iMeWXx8ecuEOfulI+SS/qIXypLlBuSYTiz7NLxHi9rIEJ2jaRRx0dFpsNhNbLlnMp5YmI1REiu0TXgN4DDXAhoBcNhJVCDCIoAaUsFKDR2Cgu64VWafmP/E24/AXM2aRkaSdWmTpYDCsOHXjAhEDlKYy0pk53fSUFu37PCcOVrfcsxL1p15uuKbyEzcOu3oVa8nJ2XT8PFWyNFAzbyc8VZLSrt0GEab+DYpfulI+SS/qIXype2hoacLXcRuorMGciNFA6o/i4XKbDzq+Pl/mMMvF/KT/AHRkfJJf1EL5UfdGR8kl/UQvlXbMtD8TTvaa9NCrMPKkI/ipvs5zYr454v7KHgkuUU/ujI+SS/qIXyo+6Mj5JL+ohfKmrXgiotXtVbqZXSFP3RkfJJf1EL5UfdGR8kl/UQvlTdCLYUhR90ZHySX9RC+VH3RkfJJf1EL5U3Qi2FIUfdGR8kl/UQvlSvOnNeTbIzLmysu1zYEYgiDDBBENxBBDbCCFq0ozu8Hzfm8b2Tk03YmlRismZ5RhJy8OE1rNGBCGkeG40htFQLGtux0uJVJmZixT3V7omxxqNnB73HUqmSYf7vB/6oXs2+5X2QTuXGyzlKTtnexYoRiqR42FXZTCqkbDFymZCsvou2tG/rRV6S0qxWDr1vVdkK25MXtraLv0RCgDruT0jWxRfZxfAHj75XJOMAUvmnUeRqJI3aDV1Djp0TrY00KYsHXGikbN9fis42dI29f1XTZ2zruTor9aH8SaG5R/bdVevXnSf7VxdfgEPmq9eZFIaxoeQI4rW7aDQ816Zy869txLhqJ6DeOdZOUn6YpzKT4PxTi3F2ivLhv6NRLTrX3X4tN44verAWXcK014UvG43jiV7J2UXghkQ6QPevxr+V9L9jhfcbbTux5r2kczJ41K4/6HSFyx4IqDULpaTICUZ3eD5vzeN7JybpRnd4Pm/N43snJrkT4MZkOU/dJc0r3GFx9yaaDHCzabF2QBddy7j/nqb+bjQZKXB8RBodXcm29dSV5R0oTyHCw76bKHjpQ3UA1V5E9mzvYHqSX6EwZZ161XhFK83Xj5lBDmxSy3bbxXLyNMWW4JWXUydrvguftFEqi5ZY2yo3C08gtSyay4TYxtP4nfKD70rHpLOWcotDtuN9lo5P8ACWwsththJ33jj1JfGLnGriSetwuUJbbTr1sUaLf0H3+qtOIQcobVn6bFy4URQ0aZmVVL/qgos3AmW14Qrxkc4IT7JchKRTR0SPDBxa6G8N2lr4Zc4cdQmt2KVRVhK5Rrvrr2nryp3Lzyr5V/ZtMQmiLKxBNMNtAGtfQ/ibQ6DxuodVVnYeUnMcWuBDm3tILXN1hzXUIO8KcoShyGPNDL+Fm6gTxrem0tPh1+KwkjlYONvLj/AJT6RmklIc8SkjXMjFpqCbcR/wDQxV6BlQGx9AdeHHW7jSSVm+uCuMmNRpsoHN5DdxEVx1q+GZo5OXDfKHwKU53eD5vzeN7JysZMmy8EFtALKi7cOtir53eD5vzeP7Jy3Y5qdNHMyRcbTMXm7lGktLg4QYPs29eNO4rmRW6LgCNvwWYyW2kvAw7jB9k1XPtwFlVy5v5M9DDGnCLXQny5kcMZEMOoNDTRcRUgWUoRissyMDQkkjaSaU11uOC1+W56oprNvF1Cxc9LHTLmEt0r6XHbRV7IvTb5LrjS5c9ktSYTURhc0GoBudwr7bMRxFejKzsWtO7Sb7ypaH9DscGIEvjROEq7sram/wB3+FUjTrjgAddpUlCQkM+yBdVS2BNaVh77Xgd+o825SfaCEaXwDRaiBewJktN6qGaqo3RlJQsWo+jZn56uguAdVzCeEzpc3U7mOOBH0edybJzsJr4rIcVhFWvIoWjWHWFtLdVF+eZaaIK0uTc5ojYcSBpdzjgB4rdaNJzf5mgsIsBDq3i2yGR49pcGPP42t64bM0mS8yJeZiOfDfHZAJ7mC9uk8fm0nM0mtOAdV1DUkXCeXyLJmGyJCn40NsSIIcPsoh8J571gbEhtcaihGsOBxVzJUV7peK2EQIhhvEMk0AeWODTUWgaRBqqE7kV0F2m4sEETTHM0nACHCaxr9KJaC9zo8vAboCppDFBwnKrCoZW9b3+kUTzZoyqLNDL5rzDLpiG8anQnNPK2IRzK9CyRGHfdjO4upzhZWHMxwwRdKciaDmOiRnOdDhvAcCWQJctDohid4G6NAXi0AK3muI32yYZMRIrX6MtMFnZKtLyY0OL2MBzqwKtY0Dg2MbUA32y8aME5alsLJnyrZtP+DbQCyEwAuAAvcbKkm8m4VJVPO3wfNebxvZOVXKJZFmIUB5dRzYjiGu0QToigdS0jRLrLjW25II7vs8LKMiHl8JkrFiQNI1MMGEREg1xa0vYW6hEIuAWzC20v4OXN3dlBsy2Hk6A4i3sEHRsvJhsAG6vQs47KYYKmpGFMeM9bVdmXn7HKw3ih7FBfsLWwQAQdrnjbUHYs9P1NvJqFMAubNfJnocDqCSPYuU3PcSaD3DUOtpqgOqqbBarsNnBqoGh1QojQqlx1uPNZ7lE+UXT5lzDSjSCSRXfXC+9SS02w2P4J1203VwI22KW/KJJMXxISitxTwylRUWjWKEcoUX+klxoBTb1vU45PpkX+gpaKJlLyLoratBrgTYHcfvTKRyI1hqRpHAkCzc3Dfensuy33qMp29h3sZuDmu4988D+VtedxHQr8tm5CAtaX/wAzzT0W6I5U8iw+KnW1RQhUpPJLsFFBJZFlx/xQ/Qafcm8DJEDxTNxY2nQqwfojg34fErprnOvcdwsHHS/jRux0hvLScAWNDoZx7HWzaW2t5lYmZBz2t4TorWO02uhnQjQzolukANIO4LjdbbYErlm0NllNVh5RctLk7KhdRr7Tg4212E3g7URjTsz5otK1v/f79lbIkOEyrmRYjy6nCiRNMgam2AAVJJsqcTYAmsNzdKtBWlK0FaVurfSttLleyaLXtvaaOFcC6ocOUV/qVx8mw3tbyBWf+aeT56rORkypS4F0nLAx3vIsaG0OGlo6JI1ECrTjbRJMu5H0YeUI5vdLTAB16UIVA2DsTbcS92oLVCQh1roNrWt2JxOsqhnd4Pm/N4/snLpQVUjEzHyUrDmMnS7HWEQIRa4XtIhNFRWzeMRYsTlGUcxxa6gLb9RsvGw3jfsWkyGxwl4Bhv0h2KFVnB0m1htFhu4jbSpsoucsSwiipBY6l5DqEVsFbdprXHauXN22ehxRUYqmZCEBVXLxSiGyDz+EmmOHKrsKRcL6dPQqjQZrKcDujRhQnjJC4hZHe/vRZrNg+JWw/wBJAOkQK6zQncNQ3KdkqG+/WnYa6M9k/N9rLTVx4wN2iLCdp5k0ZLAWU67FdYyp68QtwqqsZxrQbRXdZ0g8ii2K22euaKAClSeXHjr1or0rK9dWxVIJ4bzbwaNApdQA8hLiU3gtFLT8dnXYmgapFSbg0FnW3ntStnfcYsu5E+igOG26uANxprBstvs2pXGlSDWluPxCJEoPskMM6OleKDi286ngruTjimibxdtHUkcQUJdRxABsKvVVYot3TGUFqtwYlCDtFDtqqUCG80spW7buBon8hkyh0nULm4C27AuPuGN6aWrZEMk1Fbj7JTDVzjcaAYVpU6Q2cLmTFcQ3ggEXG0Ltb8cdEUjzk5OUrYJRnd4Pm/N43snJulGd3g+b83jeycrFyQfB8wyPomXg49yh7f8Ajbr6Fc7EK3DV8SlWRolYMEVuhw+LgBO4QAFAML9WzfQVtXFk/kz0cdooje3AdHXUhkOltFO9w5tfTxV5lC6GTrv6P060SJbnjnhQRHk2DH4VUwl7LeL9Lsdq7EADl+I67gkNJELWEiy/Djx5R1tUEaAAd1OT9TRNGssstpSmG2lcP8bFFFlq0OForsstG48mlvRRJOinDo1zzbUnTGshwrYK2mrXC/8ADjYFNLRK3cRuBrbW223oI1L0Qi1wINxs5a06OdcyssWCy1rfxYAYB2ql3EEx2i6xt20deuzch0CooBU6qcYHXApVNZxw4ZLQDEcLCBwWjG15Ft/4Qd4SuLlmNGNHu0WfkZwW/wBRrpO4zTYpCUJM0kvJaRpUaqk1AwtpvSWJl6LWkNgh0JB0hpOBB0SCO9BBBBvuWhzfAoG4dbBsU2XsznOa2ZggvLmtMWGBwqgAGIz8xNOELybRbUGai2theyMJ1P7FOQql+m4lzrOETU9dlgW+k/8AcP8AEK81DvFabqjWF8/ya/RNl3XnWqlMonRBB4TTVtcbKFp2EWc+CeN6WHlwc1sajJ5oHN/KeY2/FXFQyfNsiHTZYSKOBvBvAPKbcVfXRg01sedyJqTsEozu8Hzfm8b2Tk3SjO7wfN+bxvZOVi5KnwfH8hxKQodcIbLP6W2bMLU+l4lnPcDx27SL/ik2RYdIEKtvc4ZpaLdBpFtbrif0TWAw41Nu3nGJ1DCmFLeJL8TPTQ/Ci9Ch3Vu3+8iuAtuU4ga95s5fd0LyDC1e6h27eSnOrQgWdeKyzWmkDZWDDx8dld4wQyWqevRdhgrP2cm4dRrsViDJYWmtwxJ1UFUyuU0ikyBdtpiTtpzq0yT0rga4mgIGsuNwFNfvT2TyBW2JYPyg2/1OHQOUqzltzYMnHIAaGQohoKACjCbFpjgbVvYxT8vfTE+SZSzyF0uwUN0SIOQshVsFLeGa62i5InT0SK4GK9z6XaR4Lf5WCjW8QCrBtABqAHIFaydKFzwAqGvo68YKO5NlIUina1h/sA9xU8gy1GWZcteyuMMCv8r3gjiqOUJnm5JGI4AYlRr6LFVWPclPoKYkWAYkXUW9yA4mWh1v0eglIMhwG6Jc3G47AbAOlafJ7KQ2gaum33rbghTs4vnzTVV9lPKWbcCMdJzdF+L2HRcf5sHcYKowczWNP+48jVRteWi0aFoeOL3aMMfIyxVKWxDLyjGABopS7XttUyEKSSXBS23uwSjO7wfN+bxvZOTdKM7vB835vG9k5SXJF8Hy3JEEdgg1s7lD52NPJ1vTaVaThx0B4lBkOX/doGAMKF7NqZwYFDgd9n6LjSXyZ6KM/iixBhnZzDoVyG0a+nmXjH0GA3m/dRWJeRL3AWknWNEAYki8jebbE0rKpzpWzyXgOiO0WCp21oBrdq6VoJDJjYVt7je6nMNQ2KaVlGw26LRQdO0qdb8WFR3fJy8udz2XABZj9pEQjJ0UAd8YbTsBiNqeutadK85cmGYlIsJvfObwa3aQOk2uzSAV0uGV4mo5It9o+EGDar2RRwi7UCeRWoEoCK0psN4INC0jAggg6iEwzdyQ4xITSLIj2A6qB2k4HVYwhc1bs9RKSjF2Wv2hZK7EZUUtc2YLqCwOL4TyOen9KtZoy9LfxaLtHfSxa/PTIZmZajRWJDOmwayAQ5o2lpcN9FlM3YoaRU0Gu7Zxe7FWZY6Zox+Nm9njtfav/u5oc34PcBT8g93wWgyae5N3e8pXkVoc1waaObY5u03OGxwt31GBTaRhlrADePitOLhfsc3y56pS/csIQhXmEEIQgASjO7wfN+bxvZOTdKM7vB835vG9k5NcifBks3YH7pL4dxg20/8AG3amrZUfmPFQdFqrZtQ/3OXOjXuEHV4pusps2Gf4RzlcmS+TOtGfxRHBgtaLARXGwc95TrJ8totrShOGrUOutU5KUDnVNTo3k9A1dNN6bha8EP8AJmTPkvZHqEIWoygvKL1CAM7lfM6HFeYjHGE91rqDSa4/mLaih2gitFNkLNv7OamJp2kgBuiASKE3k276J4hQ9cbui558jjob2PKJJlPNWFFeXtJhvNpLaUcdZabK7ReniE3FS2ZCGSUHcXQgydmwYcQPMUktu0Ro1GLXVJqNm7UE+AXqERio8DyZZZHcmCEIUisEIQgASjO7wfN+bxvZOTdKM7vB835vG9k5NcifAkzbZ+5y3/RB9k1NGQqkAWk8VNp2JTm09xk5UAf8EGg/9Tf1WqkpMMFtrjefcNiwLHqmzY8mmKJpeCGtAGHPtKkQhbUqMnIIQhMAQhCABCEIAEIQgAQhCABCEIAEIQgASjO7wfN+bxvZOTdKM7vB835vG9k5NcifB8YyJ+1ibgQYbGQpc6LGMBLYhNGNDRdEAwwF6Yduye8VLejF+qhC2euC+jK8kuw7ds94qW9GL9VHbtnvFS3oxfqoQj1x6Frl2HbtnvFS3oxfqo7ds94qW9GL9VCEeuPQa5dh27Z7xUt6MX6qO3bPeKlvRi/VQhHrj0GuXYdu2e8VLejF+qjt2z3ipb0Yv1UIR649Brl2HbtnvFS3oxfqo7ds94qW9GL9VCEeuPQa5dh27Z7xUt6MX6qO3bPeKlvRi/VQhHrj0GuXYdu2e8VLejF+qjt2z3ipb0Yv1UIR649Brl2HbtnvFS3oxfqo7ds94qW9GL9VCEeuPQa5dh27Z7xUt6MX6qq5V/bBORYEWG6HLhsSG9hIbEqA5paSKxKVoUITUI9Brl2f/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hISEBUUEhQWFBUVGBgaFRUYFxgXGRUdGBccFxgUFBgYHCYfGholGRUYHy8hIycpLCwsFR4xNTAqNSYrLykBCQoKDgwOGg8PGi4kHyQwLCwsLDUsKS8sLCkpKSosLCwsLCwsLDQsLCksLCwsLCwsLCwsLCwpLCwsLCksLSwpLP/AABEIALQAoAMBIgACEQEDEQH/xAAcAAACAwEBAQEAAAAAAAAAAAAABQMEBgIBBwj/xABKEAABAgMDBgYPBQcEAwAAAAABAAIDBBEhMUEFBhJRYXEigZGhsfATFyMyNVNUdJKTs8HR0tMUFkJS8QckYnKCouEVM0NzY4PC/8QAGgEAAgMBAQAAAAAAAAAAAAAAAAECAwQFBv/EACoRAAICAQQCAgAGAwEAAAAAAAABAhEDEiExUQQTIkEyUmFxgfBCkaEU/9oADAMBAAIRAxEAPwD6NmtmvJukZZzpWXc50CCSTBhkkmG0kkltpJKafdGR8kl/UQvlRmj4PlPN4HsmpsXUtKk27IpKhT90ZHySX9RC+VH3RkfJJf1EL5VzNZ2yzLn9kOqGNL+4cHnSibz4ea9ihAanPdX+xl/phUS8iMeWXx8ecuEOfulI+SS/qIXypLlBuSYTiz7NLxHi9rIEJ2jaRRx0dFpsNhNbLlnMp5YmI1REiu0TXgN4DDXAhoBcNhJVCDCIoAaUsFKDR2Cgu64VWafmP/E24/AXM2aRkaSdWmTpYDCsOHXjAhEDlKYy0pk53fSUFu37PCcOVrfcsxL1p15uuKbyEzcOu3oVa8nJ2XT8PFWyNFAzbyc8VZLSrt0GEab+DYpfulI+SS/qIXype2hoacLXcRuorMGciNFA6o/i4XKbDzq+Pl/mMMvF/KT/AHRkfJJf1EL5UfdGR8kl/UQvlXbMtD8TTvaa9NCrMPKkI/ipvs5zYr454v7KHgkuUU/ujI+SS/qIXyo+6Mj5JL+ohfKmrXgiotXtVbqZXSFP3RkfJJf1EL5UfdGR8kl/UQvlTdCLYUhR90ZHySX9RC+VH3RkfJJf1EL5U3Qi2FIUfdGR8kl/UQvlSvOnNeTbIzLmysu1zYEYgiDDBBENxBBDbCCFq0ozu8Hzfm8b2Tk03YmlRismZ5RhJy8OE1rNGBCGkeG40htFQLGtux0uJVJmZixT3V7omxxqNnB73HUqmSYf7vB/6oXs2+5X2QTuXGyzlKTtnexYoRiqR42FXZTCqkbDFymZCsvou2tG/rRV6S0qxWDr1vVdkK25MXtraLv0RCgDruT0jWxRfZxfAHj75XJOMAUvmnUeRqJI3aDV1Djp0TrY00KYsHXGikbN9fis42dI29f1XTZ2zruTor9aH8SaG5R/bdVevXnSf7VxdfgEPmq9eZFIaxoeQI4rW7aDQ816Zy869txLhqJ6DeOdZOUn6YpzKT4PxTi3F2ivLhv6NRLTrX3X4tN44verAWXcK014UvG43jiV7J2UXghkQ6QPevxr+V9L9jhfcbbTux5r2kczJ41K4/6HSFyx4IqDULpaTICUZ3eD5vzeN7JybpRnd4Pm/N43snJrkT4MZkOU/dJc0r3GFx9yaaDHCzabF2QBddy7j/nqb+bjQZKXB8RBodXcm29dSV5R0oTyHCw76bKHjpQ3UA1V5E9mzvYHqSX6EwZZ161XhFK83Xj5lBDmxSy3bbxXLyNMWW4JWXUydrvguftFEqi5ZY2yo3C08gtSyay4TYxtP4nfKD70rHpLOWcotDtuN9lo5P8ACWwsththJ33jj1JfGLnGriSetwuUJbbTr1sUaLf0H3+qtOIQcobVn6bFy4URQ0aZmVVL/qgos3AmW14Qrxkc4IT7JchKRTR0SPDBxa6G8N2lr4Zc4cdQmt2KVRVhK5Rrvrr2nryp3Lzyr5V/ZtMQmiLKxBNMNtAGtfQ/ibQ6DxuodVVnYeUnMcWuBDm3tILXN1hzXUIO8KcoShyGPNDL+Fm6gTxrem0tPh1+KwkjlYONvLj/AJT6RmklIc8SkjXMjFpqCbcR/wDQxV6BlQGx9AdeHHW7jSSVm+uCuMmNRpsoHN5DdxEVx1q+GZo5OXDfKHwKU53eD5vzeN7JysZMmy8EFtALKi7cOtir53eD5vzeP7Jy3Y5qdNHMyRcbTMXm7lGktLg4QYPs29eNO4rmRW6LgCNvwWYyW2kvAw7jB9k1XPtwFlVy5v5M9DDGnCLXQny5kcMZEMOoNDTRcRUgWUoRissyMDQkkjaSaU11uOC1+W56oprNvF1Cxc9LHTLmEt0r6XHbRV7IvTb5LrjS5c9ktSYTURhc0GoBudwr7bMRxFejKzsWtO7Sb7ypaH9DscGIEvjROEq7sram/wB3+FUjTrjgAddpUlCQkM+yBdVS2BNaVh77Xgd+o825SfaCEaXwDRaiBewJktN6qGaqo3RlJQsWo+jZn56uguAdVzCeEzpc3U7mOOBH0edybJzsJr4rIcVhFWvIoWjWHWFtLdVF+eZaaIK0uTc5ojYcSBpdzjgB4rdaNJzf5mgsIsBDq3i2yGR49pcGPP42t64bM0mS8yJeZiOfDfHZAJ7mC9uk8fm0nM0mtOAdV1DUkXCeXyLJmGyJCn40NsSIIcPsoh8J571gbEhtcaihGsOBxVzJUV7peK2EQIhhvEMk0AeWODTUWgaRBqqE7kV0F2m4sEETTHM0nACHCaxr9KJaC9zo8vAboCppDFBwnKrCoZW9b3+kUTzZoyqLNDL5rzDLpiG8anQnNPK2IRzK9CyRGHfdjO4upzhZWHMxwwRdKciaDmOiRnOdDhvAcCWQJctDohid4G6NAXi0AK3muI32yYZMRIrX6MtMFnZKtLyY0OL2MBzqwKtY0Dg2MbUA32y8aME5alsLJnyrZtP+DbQCyEwAuAAvcbKkm8m4VJVPO3wfNebxvZOVXKJZFmIUB5dRzYjiGu0QToigdS0jRLrLjW25II7vs8LKMiHl8JkrFiQNI1MMGEREg1xa0vYW6hEIuAWzC20v4OXN3dlBsy2Hk6A4i3sEHRsvJhsAG6vQs47KYYKmpGFMeM9bVdmXn7HKw3ih7FBfsLWwQAQdrnjbUHYs9P1NvJqFMAubNfJnocDqCSPYuU3PcSaD3DUOtpqgOqqbBarsNnBqoGh1QojQqlx1uPNZ7lE+UXT5lzDSjSCSRXfXC+9SS02w2P4J1203VwI22KW/KJJMXxISitxTwylRUWjWKEcoUX+klxoBTb1vU45PpkX+gpaKJlLyLoratBrgTYHcfvTKRyI1hqRpHAkCzc3Dfensuy33qMp29h3sZuDmu4988D+VtedxHQr8tm5CAtaX/wAzzT0W6I5U8iw+KnW1RQhUpPJLsFFBJZFlx/xQ/Qafcm8DJEDxTNxY2nQqwfojg34fErprnOvcdwsHHS/jRux0hvLScAWNDoZx7HWzaW2t5lYmZBz2t4TorWO02uhnQjQzolukANIO4LjdbbYErlm0NllNVh5RctLk7KhdRr7Tg4212E3g7URjTsz5otK1v/f79lbIkOEyrmRYjy6nCiRNMgam2AAVJJsqcTYAmsNzdKtBWlK0FaVurfSttLleyaLXtvaaOFcC6ocOUV/qVx8mw3tbyBWf+aeT56rORkypS4F0nLAx3vIsaG0OGlo6JI1ECrTjbRJMu5H0YeUI5vdLTAB16UIVA2DsTbcS92oLVCQh1roNrWt2JxOsqhnd4Pm/N4/snLpQVUjEzHyUrDmMnS7HWEQIRa4XtIhNFRWzeMRYsTlGUcxxa6gLb9RsvGw3jfsWkyGxwl4Bhv0h2KFVnB0m1htFhu4jbSpsoucsSwiipBY6l5DqEVsFbdprXHauXN22ehxRUYqmZCEBVXLxSiGyDz+EmmOHKrsKRcL6dPQqjQZrKcDujRhQnjJC4hZHe/vRZrNg+JWw/wBJAOkQK6zQncNQ3KdkqG+/WnYa6M9k/N9rLTVx4wN2iLCdp5k0ZLAWU67FdYyp68QtwqqsZxrQbRXdZ0g8ii2K22euaKAClSeXHjr1or0rK9dWxVIJ4bzbwaNApdQA8hLiU3gtFLT8dnXYmgapFSbg0FnW3ntStnfcYsu5E+igOG26uANxprBstvs2pXGlSDWluPxCJEoPskMM6OleKDi286ngruTjimibxdtHUkcQUJdRxABsKvVVYot3TGUFqtwYlCDtFDtqqUCG80spW7buBon8hkyh0nULm4C27AuPuGN6aWrZEMk1Fbj7JTDVzjcaAYVpU6Q2cLmTFcQ3ggEXG0Ltb8cdEUjzk5OUrYJRnd4Pm/N43snJulGd3g+b83jeycrFyQfB8wyPomXg49yh7f8Ajbr6Fc7EK3DV8SlWRolYMEVuhw+LgBO4QAFAML9WzfQVtXFk/kz0cdooje3AdHXUhkOltFO9w5tfTxV5lC6GTrv6P060SJbnjnhQRHk2DH4VUwl7LeL9Lsdq7EADl+I67gkNJELWEiy/Djx5R1tUEaAAd1OT9TRNGssstpSmG2lcP8bFFFlq0OForsstG48mlvRRJOinDo1zzbUnTGshwrYK2mrXC/8ADjYFNLRK3cRuBrbW223oI1L0Qi1wINxs5a06OdcyssWCy1rfxYAYB2ql3EEx2i6xt20deuzch0CooBU6qcYHXApVNZxw4ZLQDEcLCBwWjG15Ft/4Qd4SuLlmNGNHu0WfkZwW/wBRrpO4zTYpCUJM0kvJaRpUaqk1AwtpvSWJl6LWkNgh0JB0hpOBB0SCO9BBBBvuWhzfAoG4dbBsU2XsznOa2ZggvLmtMWGBwqgAGIz8xNOELybRbUGai2theyMJ1P7FOQql+m4lzrOETU9dlgW+k/8AcP8AEK81DvFabqjWF8/ya/RNl3XnWqlMonRBB4TTVtcbKFp2EWc+CeN6WHlwc1sajJ5oHN/KeY2/FXFQyfNsiHTZYSKOBvBvAPKbcVfXRg01sedyJqTsEozu8Hzfm8b2Tk3SjO7wfN+bxvZOVi5KnwfH8hxKQodcIbLP6W2bMLU+l4lnPcDx27SL/ik2RYdIEKtvc4ZpaLdBpFtbrif0TWAw41Nu3nGJ1DCmFLeJL8TPTQ/Ci9Ch3Vu3+8iuAtuU4ga95s5fd0LyDC1e6h27eSnOrQgWdeKyzWmkDZWDDx8dld4wQyWqevRdhgrP2cm4dRrsViDJYWmtwxJ1UFUyuU0ikyBdtpiTtpzq0yT0rga4mgIGsuNwFNfvT2TyBW2JYPyg2/1OHQOUqzltzYMnHIAaGQohoKACjCbFpjgbVvYxT8vfTE+SZSzyF0uwUN0SIOQshVsFLeGa62i5InT0SK4GK9z6XaR4Lf5WCjW8QCrBtABqAHIFaydKFzwAqGvo68YKO5NlIUina1h/sA9xU8gy1GWZcteyuMMCv8r3gjiqOUJnm5JGI4AYlRr6LFVWPclPoKYkWAYkXUW9yA4mWh1v0eglIMhwG6Jc3G47AbAOlafJ7KQ2gaum33rbghTs4vnzTVV9lPKWbcCMdJzdF+L2HRcf5sHcYKowczWNP+48jVRteWi0aFoeOL3aMMfIyxVKWxDLyjGABopS7XttUyEKSSXBS23uwSjO7wfN+bxvZOTdKM7vB835vG9k5SXJF8Hy3JEEdgg1s7lD52NPJ1vTaVaThx0B4lBkOX/doGAMKF7NqZwYFDgd9n6LjSXyZ6KM/iixBhnZzDoVyG0a+nmXjH0GA3m/dRWJeRL3AWknWNEAYki8jebbE0rKpzpWzyXgOiO0WCp21oBrdq6VoJDJjYVt7je6nMNQ2KaVlGw26LRQdO0qdb8WFR3fJy8udz2XABZj9pEQjJ0UAd8YbTsBiNqeutadK85cmGYlIsJvfObwa3aQOk2uzSAV0uGV4mo5It9o+EGDar2RRwi7UCeRWoEoCK0psN4INC0jAggg6iEwzdyQ4xITSLIj2A6qB2k4HVYwhc1bs9RKSjF2Wv2hZK7EZUUtc2YLqCwOL4TyOen9KtZoy9LfxaLtHfSxa/PTIZmZajRWJDOmwayAQ5o2lpcN9FlM3YoaRU0Gu7Zxe7FWZY6Zox+Nm9njtfav/u5oc34PcBT8g93wWgyae5N3e8pXkVoc1waaObY5u03OGxwt31GBTaRhlrADePitOLhfsc3y56pS/csIQhXmEEIQgASjO7wfN+bxvZOTdKM7vB835vG9k5NcifBks3YH7pL4dxg20/8AG3amrZUfmPFQdFqrZtQ/3OXOjXuEHV4pusps2Gf4RzlcmS+TOtGfxRHBgtaLARXGwc95TrJ8totrShOGrUOutU5KUDnVNTo3k9A1dNN6bha8EP8AJmTPkvZHqEIWoygvKL1CAM7lfM6HFeYjHGE91rqDSa4/mLaih2gitFNkLNv7OamJp2kgBuiASKE3k276J4hQ9cbui558jjob2PKJJlPNWFFeXtJhvNpLaUcdZabK7ReniE3FS2ZCGSUHcXQgydmwYcQPMUktu0Ro1GLXVJqNm7UE+AXqERio8DyZZZHcmCEIUisEIQgASjO7wfN+bxvZOTdKM7vB835vG9k5NcifAkzbZ+5y3/RB9k1NGQqkAWk8VNp2JTm09xk5UAf8EGg/9Tf1WqkpMMFtrjefcNiwLHqmzY8mmKJpeCGtAGHPtKkQhbUqMnIIQhMAQhCABCEIAEIQgAQhCABCEIAEIQgASjO7wfN+bxvZOTdKM7vB835vG9k5NcifB8YyJ+1ibgQYbGQpc6LGMBLYhNGNDRdEAwwF6Yduye8VLejF+qhC2euC+jK8kuw7ds94qW9GL9VHbtnvFS3oxfqoQj1x6Frl2HbtnvFS3oxfqo7ds94qW9GL9VCEeuPQa5dh27Z7xUt6MX6qO3bPeKlvRi/VQhHrj0GuXYdu2e8VLejF+qjt2z3ipb0Yv1UIR649Brl2HbtnvFS3oxfqo7ds94qW9GL9VCEeuPQa5dh27Z7xUt6MX6qO3bPeKlvRi/VQhHrj0GuXYdu2e8VLejF+qjt2z3ipb0Yv1UIR649Brl2HbtnvFS3oxfqo7ds94qW9GL9VCEeuPQa5dh27Z7xUt6MX6qq5V/bBORYEWG6HLhsSG9hIbEqA5paSKxKVoUITUI9Brl2f/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9"/>
          <p:cNvSpPr/>
          <p:nvPr/>
        </p:nvSpPr>
        <p:spPr>
          <a:xfrm>
            <a:off x="1154850" y="6183868"/>
            <a:ext cx="7881200" cy="276999"/>
          </a:xfrm>
          <a:prstGeom prst="rect">
            <a:avLst/>
          </a:prstGeom>
        </p:spPr>
        <p:txBody>
          <a:bodyPr wrap="square">
            <a:spAutoFit/>
          </a:bodyPr>
          <a:lstStyle/>
          <a:p>
            <a:r>
              <a:rPr lang="en-US" sz="1200" dirty="0" smtClean="0">
                <a:solidFill>
                  <a:srgbClr val="F1F1F1"/>
                </a:solidFill>
              </a:rPr>
              <a:t>image source Given Imaging http</a:t>
            </a:r>
            <a:r>
              <a:rPr lang="en-US" sz="1200" dirty="0">
                <a:solidFill>
                  <a:srgbClr val="F1F1F1"/>
                </a:solidFill>
              </a:rPr>
              <a:t>://www.givenimaging.com/en-us/Pages/default.aspx</a:t>
            </a:r>
          </a:p>
        </p:txBody>
      </p:sp>
      <p:sp>
        <p:nvSpPr>
          <p:cNvPr id="11" name="AutoShape 4" descr="data:image/jpeg;base64,/9j/4AAQSkZJRgABAQAAAQABAAD/2wCEAAkGBxQSEhQSExMUFBUXFBQWFBQUFxUVFhcVFxUXFxcUFRcYHCggGBolGxQUITEhJSkrLi4uFx8zODMsNygtLisBCgoKDg0OGRAQGywlICQrLCwsLSwsLCwsLS4rLCwsLCw3LCwsLSwsMSwsLDUsLCwsLCwsLCwtKywsLCwsNCwsK//AABEIAK8BIQMBIgACEQEDEQH/xAAcAAEAAgMBAQEAAAAAAAAAAAAABQYDBAcCAQj/xABAEAABAwIEBAMFBQgBAgcAAAABAAIDBBEFEiExBkFRYRMicQcygZGhFCNCUsEzYnKCsdHh8PE0QyQlc5KissL/xAAZAQEAAwEBAAAAAAAAAAAAAAAAAQIDBAX/xAAvEQACAgEDAQYGAQUBAAAAAAAAAQIRAxIhMUEEUWFxkfATIjKhwdGxQlJigeEF/9oADAMBAAIRAxEAPwDuKIiAIiIAiIgCIiAIiIAiIgCIiAIvBeF4M4QGZFqPrmDdzR6kBYhjUG3jR/8Avb/dASCLHFO12rSD6EFZEAREQBERAEREAREQBERAEREAREQBERAEREAREQBERAEREAREQBERAERfCUAcVp1FVZfKuosq1jGKCNpcT1/5QG3imONiFyfQf36KCwvHTWSGNp8t7F2oYO1/xE8gqKKiTEJnb+C05SRu4/kaevV3L5LqfCHD7ImBzmi491vJo7BRyW4Ng4WWjyxR35ukBk+VtB8lmbSOe0Nc2Nw65W2+QU6QllJUho8JYw5gNfkPgBottkpC3HMWF8SAMqhzWdrwVpuhWOxCAkkWkypI31WwycFAZUXy6+oAiIgCIiAIiIAiIgCIiAIiIAiIgCIvLnWQHpeS8LTnqwFHS4gSbN1KhtJWyUm+CZM4Xj7WOqjoWX9437clvwstyAWPx0+CzhXJkFSP9BWVrwdivC+FoVlkIozLBUSWC9XI7rQxCaw6LRSTIoja6e5XNuOqt0krKaI+Z5aHb+UHUk9g3MfiFd6+awJVF4ZjM9XLOddcjexcQT8gGhGTEuvCWCNjjaGts1os39T6lWyaZsUZc42aLZjewAva914w+INaANgFX+JHGoqqejB8n7acD8jT5Wu9SrcIryy1UUmf7zWzvcB0s3kbd9/koLj3ikUEAc3K6Z5tG122mrnOAN7AfUhT752saXOIa1oJcToA0C5J7WXEq2tkxKudVfZ5ainhc28Ue4hBOUW5lxBJA6kd109lwqcrlwuf0c3acrhGo8v3ZesN9oJaI/t1NJSiQAsmsXQuuLgk7t01trbmrw14IBBBBFwRsQeY6rm3EuPvxKH7HS0k4L3MzvnZkZEGuBve5ttv02uV64bxSKqlbRx+IW08QYKgWLHMjAb4huQWFxvbe4sr5MFx1JV3rnYpHO09N33dDpBasbo1QcH4uqKzEzFTFppWDzlzb3a3QyBwscznGw5WF7bqxUHGNPNVvo2B5ewkZg28ZyjzWcDpY6XIAusJ9nnHldL8jaOeEvWiXdCsTolvL4WLE2NJryFmZVdV7dEsT4UBstkB2XtRxYQvbZyN9UBvIsDKoHt6rK14OxugPSIiAIiIAiIgCIiAIiFAeXusoytq7LNWzWCrmI1dgSjdBCpqi42HxWSnCi6d636Z68rLlc5eB2xgoosFG0aKQaoqlk0C3myLbHkUTGcW2bFl8LVAcXcRtoqcyaGR3liYeb+p/dG5/wAqpYFxNiUNO2pni+00xuS8WbM1t/fsNC31HxAXo48DyQ1ry8zlllUZaTpdl5e0HQi6w4XiMdREyaJ2ZjhcHY9CCORBuLLaLVhLG1saKSZAYxw82VjmsdkJB7jUEfqqpw1w1JRvtNHmaXOJLTobgC9xqCukEL4Qq6mixDPk8JjnMe5wAuYngl/8rt/6qD4KYZHT1TyXGR+RjnG58OPQfUn5K4uiH+OXyWlHTeHoGgNuT5RYC5vt8VdTTIojuIn09QySjkqDG4tBf4ZGZrbgjxDYhrSbb2us3CeCR0VOIo3Z7kudJoM7jz0JFgLAa8lB4zw68icwOsZ5RJI8WMgAaBlsbGwsbZXg+d2hUeKvwpA8OdAxjg2Rnlpo4mCMOfII3MvO3N5YwWk+9rqF6KhqhpjLbmjgc9M7lE3falxKYYRSxk+LOCDbcRXsbd3Hyj4quYr/AOVYe2kb/wBXVi8xbuyPbILeuUeryujYYftEEEs0Tc5ZHJlc0XY+wNwHXLTfXqFD8U8H/apoqmOXwpo8mpbnaQx2ZunIgk9ir4csI1CWyTt+L6f6IyY5yua56eC6kBKRguGZRYVlTudLs039GA2/id3W5wTRx4XRmsqbiWcts0DNJlP7OJrdy93vH1F9lqcV4LNJi0EssUk9MXRNb4YuGgbtePwjPdxvoQd1ZeJqd08lNPT5Jn00rnGAuDc4Iy3aToHNtcX01VpzTik39W8n/C8CsVUm1/Tsl/LMTcQc6VniUlVSGV1mStLZG5zsJWsJLPjp1spiCvkBIBjqA3R3huGcfxNvv2UZi/FU0cUX/h/Almn8Fn2pzRG3y38R5jcdNwBcE2VYkjLa+P8A6Rhp71NVVUjXRARC5dFKLkOLjbnfU6LFYta3Vffj3XJpKWl7P8e/Q6NTYrE82vld+V/lP1W7Zc7q8fqhSmunggdA+QGOJxc2cQvIawNIFs34vidlLUGKtMvgwOnikyeI2nqY3ND2DfIXLKWCSVl45+j/AEWwsWN0K+UFUJYw8C19x0I0IWwsGdCdq0aEsPNa9nDVunc3ufQC1/iQt2oZn0vax2O3YlYp3iJt3G9/mqydF0rMcOIPH7RhA5O0F/hdSMUocLg3VUrcfiuWB/O2V7XAemm3JaNVxCKcCRrg6xAcy5Lsp6O5j1UKdii+Io7BMZiqo88br9RzB7hSKuVCIiAIiIAvEh0XtYag6ICGxKVVPHKixa3rc/JWGvdqqRxNPaZo/cH9Sss30M0xfUjfhqVK0c11T4qlTuHTrx2mmdxbaWVZ6iubGx0j3BrWgucegChoKlRFXjlHVE0jy94J3a1+XM3mHN6dToujBCWSXDaXNK9jnyyUFyr6WVmoNTitQ+dkXiMitaIuyjJfSMH87hcn/hWyr4pqZYnU0OHzslcwx+ZtomAjKSDYCwG2wUtgFNFTwtji1Zqc1wS4ndxI3P8AZRPHXFPgR+BEfvpBuN2MOmYfvHUD4letHtSz5VihDZfTyq8WcMsPw4Ocpc8mlgFZGx0WFsL3vaXF0rBmjMpu6QWuCGt2zeqlMV4wkgqYaGmYKhwIbLmJF3HZjSPdyi5JN7fAqvwWwikzm32yobZoP/aZz+Wl+rrDYLb4Zpm4dTPxCpF5pB92x3vebUDX8TtyeQHquuTg258p7L/KXV+Rzxi0+59fBdx0WXGIGytgfLG2VzQ4RlwBIOml/Q6b6LdIXLeA8JdVTPxKq18xMebYuGmfXZjLWHcdlc2Y2JJD9nqIJrDWFr2lwtuRY6rmy44qWhO2ue6zeOR6dTXkTpavJWrS4sxxyuvG/wDK/T5Hmt6y55YjWM1Lg13wg9j1CwSREbgOA2027rdLF5IWeqUC2zNVkt17Dl9kiDtx8VhdE4beYfVaRzLqHAzArWqMOjfqW2P5m+U/RGzctj0K9iRbKXcZygnyadTQyZSw5KiM7xzNBv8AE6H4qDqcCpHZo3MfSCSSF00bQBFIIr2jtazWnna2oVrEi+SEEWIBHQ6rSORx4MZYb4+5D1uFOqayGR+T7JTt8SJjTfPPsHOaBYBg2Ufg0/jTy4nMC1gDoKONwLXZAfPIWnW7nfIAqaOGtvdjnx/wGw+S2KXDmNcHkue7k55zW9Ff4ny14V+/Urolfv3sZsEgLIhm0JJcR0zG9lp8S4wIWZQfM7QWOoHMjupOrqmxsc9xsGtLj6ALmOH1Brqm7icrnEt7Ach3suaTOqEUlRcKDESWga6i9zpf0UlUljW55Gl1hfW5aAOvJRUdJadmhAYPdvYE2tsenqvnGGNRsp3xhwzvGUDpqLk9DZVq+SfIyvwSGQZ3suXajW1um3PZUTG5QyZ7BctubA9PU9VZKCSaojZ944tztzZbtOVu7Sdhfso7HqPwtZYy+Em1w27mHlmG3TopS2LIquEYw6gqWyMJMbj5hyIvqPULuNFVNljbIw3a4Ag+q4LiEsbzJGQZY/8AtH3CALkctNz/AMLovsfxIyUZjcQTG62hvodlKIkXxERSVCIiALBVbLOsU40QFYrhqqHxk20rHdW2+R/yug4izVVHi6kzw5huw3+B0KrJWmi8HUrKrTv1Cn6SSyrELrKUpqmy82UKOyyyR1Cj8IoW0jpHtEkmcPZ5HBv3bwPK4e8MrgHZmHNpayxR1QWwyfur4M2TA3o4fKMsuKOSr6GLHcZZStjbTP8AEmLi6R17l+pzGZo/HI43AsC21la3RRyFj3xtLmkOaXAEtPY9lXWytzBxaMw2dYXHod1IQ1intfalk0uMaau3fNmeHA4Wm7RqcR4DJNVQ1LMkgBjD45DYANde/duuo39VHcRPdW4k2lld4cTHZWg6XGXMXDq51rD4K0w1KylrHOa9zGl7b5HkDM24scp5bq+D/wBGUK1LiLUX3X1Iy9kUrrq7fiaXF2QCjpnHwqR0mWa3lblY0GOJx5Ncf6KTxOChYyKSTwo2xvaYnxkMIcNmtLNTf8vNeHA2LdJGHdjwDf57rQnwxhMBg8OnfA97mMdHeIl4s67QRr0I1W2OalGKUnSu2vHv6p9Lpowls3a3fR/h8P7Hk8Rl88THPp6qGaYxhsbHRzw3uWkgm5AG5sNlPUlZZzm08zZcjix0TnDMHDUtaee/JVKriqRO+VzA6qkd9npXsb91FFlu+ovc2NifeN916xTBoR4FBTsb492yyVNvvImtN3SudvmcdAL8/RdXyfKk+nmvF9NlxtTbMXF7uvw/I6BSYsx5yuvG/wDK7T5HmpCyodFPK+qmpZJRURshDzKWNY+KUnSMllgbi5VpwmrLomF2pta/WxIv9Fjkkoq34ffdGmNybp+6JBzFqV9S2Fhe82A+ZPIAcytkTCxJ2GpPQdVWarGftOZsAuB70rm3YxvYc3FZOMZcG1tEccWkqnuDWPs0ZrR207PdzcdTbb1X2kxeVoBeA9vRt8w+e68Sl8Tbsc9w3OlgddfdCg8Qx14IYYonZrktBcCDc+W9+177eZQsclwyfiRezRfKaqD25mm4+o7EclnbKuPRY5NRzeK1pMTjZ7LkkdjddPwvEo6mNskbrhw+XYro3oq6JYPC9NetQMPJZ42G10IoqHtQxkxwsgafNKbu/gb/AHP9FVOHhYXzFj92G9m5r+XOelwtfjysM+ISNbqI8sTfUb//ACzKxYdwaZ8scji2PyOdYaua0+7flc3VW7ZJF4jx3VRyftB4hyDwg0PjDRmBdqL53OPK2g7qE4y4jdPI2IBt2ftCwWDpDa9htYbadFLcb8LCjqRPmvG6723ILm5QBa1hsSLKoVOFG5ljcZGk3zfi118w5FSSj9B8JU4bRw2bYuY1zvUjmpOWFpBuAQRrfoqh7J55TRDxBZud3hX0JbuT6XOnxVnxKqDWknYC5VkVZyninA2wSgxD7tz9jqW9r9NSs/sSzMmqIiCNDodwWvtYjksPE+L53ana59AAtr2LEyTVExNyWi56lzr3PfRR1Lvg62iIpKBERAF5cF6RAQuJQqBqIgbg7HQq31MVwoGtprIDleL4eYZC3kdWnstVkq6HieHtmYWOHoeYKoWKYZJA6zgS3k4LHJi1bo3hk6MMqFnjq1Dl6+CZc7xs0sscVWtyOdVaOpW5FWWWcoEplniqu624q1VmKtW0yp7rB4y9loirAtkTB2+qqzKlbMVb3VEpRdoSUZKmWSORzfdNx0P6FYmBrPGfEBHNLqXvzOGcNs0n90dBoo2OuW3BWXXRHtH969Nr8+jOaWBr6H67/wDUZcGpPCh8KMkucS6aZ273u9536Dsp6B4a0NGwFlERz3Xyur2wxulebMY0ucew/U7K08zysjHh+Hu2aPGuPGNngNPmkHn/AHY9vmdvS6zcJ8QQ+E2HZoBL3O2J3dr8FxZ+P1FZVvuWgPe4nMbBrBewvyDQFYKbF5YoBHvE5zJACAcrbuZJrvrc6dV1wg4sym7O64PVxTRCSO2RxNvh2O217L0zC4w6Rwa0Z9CQBtay/PeEYzN4rWxvLGZvcDiGnuRzPfdd1pZpG02otZlg4+8b6f6VuiDnuP0gGdtg4ajTW4UJwLiJgqH0xPlPmZfmDqCFdcSojkvbVc+xyHwZ4JhyeWn0Ov6lRVMsdYpMQUxR1QyuJ5An5C6plJPdSNTU2p5v/Sf/APUqtlmig4BCJKh8jtSXF299d7hdWwWtibG0l4u63XTkB2HfuuYcKxlr3uuW5Be+XMfM5rbW/mVyw2ITuDWzRxgm5dGbOy/la14u0udvfpooXNlXyVL2pYoKh+aNwcxoyC19LON7+p19LKJ4IwyaaVrIgb5S52YHLl21N+Z0V7xjhOkpW+cucx7hYE2cHE+8Mu4G/JWiiqqOli+7dG1uUO0Pmdpz5kqxNkfwzikDSafMWyAhuV4tcgAANI8uw20W1xW77iS24aSPgqNU4xefN4TM2YuDvNmA3v8AX0W1jXFTHxFjvykHU31U2KOb47WkB5PPyj9bLq/sTw0x0RkI1kfp/C3QfW65RTULq+rZFHq0kAen4nHsv0fhNC2CJkTBZrGho+AREyZuIiKSgREQBERAfCFqVNNdbi+EICt1VEo2ppA4EOFx3VxkhBWjPQ3QHNsU4TY7WM5T0VUxDCJYj5mm3VdinorLQqKUEWcLjujp8kqTRxvMvomsugYpwpHJct8h+ip+J8PzQ/huOoWcsSfBopmoypWxFWKKdcb6L5nWEsRqplhZXrZirLqrtnWeKp1WLxstqLZHVLcp6xVeCsW9BUg81k4E2XOiqbqF49xZrY2wX1f5nD90aNB9Xa/yrLhcpuFReJag1FRIeWbKOzWeUW9bE/FT2eFyZnlex6wjh/PmkiYSXXBytJ0OpJOwUlxZwrVU9NDM8N8LS7QTnBNyGvFtBvz5q++zDI6COBujYAXSk7vkdYg/wgl3yCxe1zGmeF9mDhm95w+Gn9fqvUSRy0c69nVIZKtjna+Yb68x8tl+iKqDO3LyuPouA+zeEmuiDbkNOeS2lmN6/Gy7vU1tgSNgrJAgMabkdlcbAam3PsFyvjF48g2vNpzt/ui6BjmJlwc8nU6MHTuuY407xaiCEaknMf5jYfGw+qS3ZZcF+pIy1rb6aDU7HTqpVseaN7PzMcB6kGy2vsmVoHQALAIS0+XTty+X9lVonUQ1NQ+G9zmjRwafgQNLeoWOmkcyZgdDHkzguLW5bx211vYW7WU7Ycxb6ha9RTEi8bhmG3MO/dd0VdIdM+cc4xG4RsjsQwE5ulwAB6iy5xUVJJ0JOvzKsGL1X4J4HZuRaS0/5VcFO9zj4bH9hufnZSWWwkqzrq7MdCb/AIbag9f8KLfHJO4RRAm5toLk/wC9VcME4Jmm/a3jafS5XR+GuFoaUeRvm5vOrj8eSmiGyO9nXBoomZ32Mrhr+6OgV5C8sbZe1JQIiIAiIgCIiAIiIAvhC+ogMMkIK0p6G6k18IQFdnoVoTUvIi/qrc+IFak1GCgOeYpwvFLfTK7qFTcV4Uli1AzDqF2SooFHy0xCEpnCpYy3Qiyx5l17E+H4pb3bY9Qqbi/Bj2XMfmHZVcEyymVaKoIUhS1eqjqilew2cCF6gOqxyY9jSMi50+IZIXvG7WEj1tYfUhQOBROfdrIvFJvoMxcDytlPba3NZaiX/wAK8dXMH1zf/lQ+DxMMjXSFwaHC5b7wHUd1n2eG1srme5dn1LoGFkUDs8kRzxMzloYbgh7dTexPIW331VIq88hJuSQ1o3cTc3uTfnou/cF0bWNlLMrmZw2N9rPczI113n8Ru4i/QLbpuH4LOc9jXAm4zAWDeXx31Oq7EZHK/Z/IKMPc5mYyZQX7OyjUAX7k/IdFe8SxRjo7xuuD9OxHIqq4lG0zvbCLszkMAubjtf4rVzFt9bdfgo1tFqGNVl9L2Avr0A953+9VH+zTD/tleagt8rLu7C2jQoXHaoynwY9XPtcDky+jfU7ldn9nnDgoqZrSLPdZz/0CLvIZPS0gK0JqBTi8lqkgrT6ErGcPvuPorMYQvngBAVsYYDu0H1F1t0+GgcgPgpoQhewxAakFIAttrbL0iAIiIAiIgCIiAIiIAiIgCIiAIiIAlkRAeHRgrVmpAVuogIGegWhLSEK1uYCteWlBQFGxHBo5RZ7B6jdVDFOCiLuiN+3NdYqKBR81GQgs5B9hcB4cjSPO39W6H+YJNhkUYYASHOyi17623N9tV06roGvFnNBVfxnhbxbFrrOG1/n/AFVVGuC7lfJj4cx+op6d9MWjU+WS+17AgD0HwWSbF53sEZkcW/l7DkbbhYThsoHmbc8yNV9jo5dg12u+iNMjYwRVGS5GhsQDzF9yO9rqp4zjzi/wYAXO20F9fhueyvTeGXzAteMrTvqQforJw1wbT02rIxm/MRc/C6lLvIbK37NOBDGRVVIvKdQHa2/yursC8Qx2WVSQEREAREQBERAEREAREQBERAEREAREQBERAEREAREQBERAEREAREQHktWGSnBWwiAipqALVfh6niF8LAgK+MPWaPD1M+GF9DUBpQ0YC3GR2XtEAREQBERAEREAREQBERAEREAREQBERAf/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2" descr="http://upload.wikimedia.org/wikipedia/en/2/2f/Cwins-home-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6193101"/>
            <a:ext cx="1981200" cy="48136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gbao\AppData\Roaming\Tencent\Users\233171971\QQ\WinTemp\RichOle\PHZSOSDWU1L4K@R}2BW%CE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1669489"/>
            <a:ext cx="2590800" cy="348580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gbao\AppData\Roaming\Tencent\Users\233171971\QQ\WinTemp\RichOle\O`V2]~)$KK{~EWX@9X_TNT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1541" y="1669489"/>
            <a:ext cx="2473459" cy="348580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m.eet.com/media/1082448/Inside_capsule.gif"/>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5900"/>
                    </a14:imgEffect>
                  </a14:imgLayer>
                </a14:imgProps>
              </a:ext>
              <a:ext uri="{28A0092B-C50C-407E-A947-70E740481C1C}">
                <a14:useLocalDpi xmlns:a14="http://schemas.microsoft.com/office/drawing/2010/main" val="0"/>
              </a:ext>
            </a:extLst>
          </a:blip>
          <a:srcRect/>
          <a:stretch>
            <a:fillRect/>
          </a:stretch>
        </p:blipFill>
        <p:spPr bwMode="auto">
          <a:xfrm>
            <a:off x="565150" y="1600200"/>
            <a:ext cx="2482850" cy="362459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371600" y="5257800"/>
            <a:ext cx="1093441" cy="338554"/>
          </a:xfrm>
          <a:prstGeom prst="rect">
            <a:avLst/>
          </a:prstGeom>
          <a:noFill/>
        </p:spPr>
        <p:txBody>
          <a:bodyPr wrap="none" rtlCol="0">
            <a:spAutoFit/>
          </a:bodyPr>
          <a:lstStyle/>
          <a:p>
            <a:r>
              <a:rPr lang="en-US" sz="1600" dirty="0" smtClean="0"/>
              <a:t>Endoscope</a:t>
            </a:r>
            <a:endParaRPr lang="en-US" sz="1600" dirty="0"/>
          </a:p>
        </p:txBody>
      </p:sp>
      <p:sp>
        <p:nvSpPr>
          <p:cNvPr id="23" name="TextBox 22"/>
          <p:cNvSpPr txBox="1"/>
          <p:nvPr/>
        </p:nvSpPr>
        <p:spPr>
          <a:xfrm>
            <a:off x="3657600" y="5257800"/>
            <a:ext cx="1651991" cy="338554"/>
          </a:xfrm>
          <a:prstGeom prst="rect">
            <a:avLst/>
          </a:prstGeom>
          <a:noFill/>
        </p:spPr>
        <p:txBody>
          <a:bodyPr wrap="none" rtlCol="0">
            <a:spAutoFit/>
          </a:bodyPr>
          <a:lstStyle/>
          <a:p>
            <a:r>
              <a:rPr lang="en-US" sz="1600" dirty="0" smtClean="0"/>
              <a:t>Portable recorder</a:t>
            </a:r>
            <a:endParaRPr lang="en-US" sz="1600" dirty="0"/>
          </a:p>
        </p:txBody>
      </p:sp>
      <p:sp>
        <p:nvSpPr>
          <p:cNvPr id="24" name="TextBox 23"/>
          <p:cNvSpPr txBox="1"/>
          <p:nvPr/>
        </p:nvSpPr>
        <p:spPr>
          <a:xfrm>
            <a:off x="6425209" y="5257800"/>
            <a:ext cx="1863395" cy="338554"/>
          </a:xfrm>
          <a:prstGeom prst="rect">
            <a:avLst/>
          </a:prstGeom>
          <a:noFill/>
        </p:spPr>
        <p:txBody>
          <a:bodyPr wrap="none" rtlCol="0">
            <a:spAutoFit/>
          </a:bodyPr>
          <a:lstStyle/>
          <a:p>
            <a:r>
              <a:rPr lang="en-US" sz="1600" dirty="0" smtClean="0"/>
              <a:t>Display workstation</a:t>
            </a:r>
            <a:endParaRPr lang="en-US" sz="1600" dirty="0"/>
          </a:p>
        </p:txBody>
      </p:sp>
    </p:spTree>
    <p:extLst>
      <p:ext uri="{BB962C8B-B14F-4D97-AF65-F5344CB8AC3E}">
        <p14:creationId xmlns:p14="http://schemas.microsoft.com/office/powerpoint/2010/main" val="3306823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8570"/>
            <a:ext cx="9172576" cy="909429"/>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Motivation </a:t>
            </a:r>
          </a:p>
        </p:txBody>
      </p:sp>
      <p:sp>
        <p:nvSpPr>
          <p:cNvPr id="23" name="Text Placeholder 2"/>
          <p:cNvSpPr txBox="1">
            <a:spLocks/>
          </p:cNvSpPr>
          <p:nvPr/>
        </p:nvSpPr>
        <p:spPr>
          <a:xfrm>
            <a:off x="381000" y="1371600"/>
            <a:ext cx="4648200" cy="533400"/>
          </a:xfrm>
          <a:prstGeom prst="rect">
            <a:avLst/>
          </a:prstGeom>
        </p:spPr>
        <p:txBody>
          <a:bodyPr>
            <a:noAutofit/>
          </a:bodyPr>
          <a:lstStyle>
            <a:lvl1pPr marL="396875" indent="-396875" algn="l" defTabSz="914363" rtl="0" eaLnBrk="1" latinLnBrk="0" hangingPunct="1">
              <a:lnSpc>
                <a:spcPct val="90000"/>
              </a:lnSpc>
              <a:spcBef>
                <a:spcPct val="20000"/>
              </a:spcBef>
              <a:buFontTx/>
              <a:buBlip>
                <a:blip r:embed="rId4"/>
              </a:buBlip>
              <a:defRPr sz="3200" kern="1200">
                <a:solidFill>
                  <a:schemeClr val="bg1"/>
                </a:solidFill>
                <a:latin typeface="+mn-lt"/>
                <a:ea typeface="+mn-ea"/>
                <a:cs typeface="+mn-cs"/>
              </a:defRPr>
            </a:lvl1pPr>
            <a:lvl2pPr marL="914400" indent="-396875" algn="l" defTabSz="914363" rtl="0" eaLnBrk="1" latinLnBrk="0" hangingPunct="1">
              <a:lnSpc>
                <a:spcPct val="90000"/>
              </a:lnSpc>
              <a:spcBef>
                <a:spcPct val="20000"/>
              </a:spcBef>
              <a:buFontTx/>
              <a:buBlip>
                <a:blip r:embed="rId5"/>
              </a:buBlip>
              <a:defRPr sz="2800" kern="1200">
                <a:solidFill>
                  <a:schemeClr val="bg1"/>
                </a:solidFill>
                <a:latin typeface="+mn-lt"/>
                <a:ea typeface="+mn-ea"/>
                <a:cs typeface="+mn-cs"/>
              </a:defRPr>
            </a:lvl2pPr>
            <a:lvl3pPr marL="1258888" indent="-344488" algn="l" defTabSz="914363" rtl="0" eaLnBrk="1" latinLnBrk="0" hangingPunct="1">
              <a:lnSpc>
                <a:spcPct val="90000"/>
              </a:lnSpc>
              <a:spcBef>
                <a:spcPct val="20000"/>
              </a:spcBef>
              <a:buFontTx/>
              <a:buBlip>
                <a:blip r:embed="rId5"/>
              </a:buBlip>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FontTx/>
              <a:buBlip>
                <a:blip r:embed="rId5"/>
              </a:buBlip>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FontTx/>
              <a:buBlip>
                <a:blip r:embed="rId5"/>
              </a:buBlip>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altLang="en-US" sz="2400" b="1" dirty="0">
                <a:solidFill>
                  <a:srgbClr val="FF0000"/>
                </a:solidFill>
                <a:latin typeface="+mj-lt"/>
                <a:cs typeface="Times New Roman" panose="02020603050405020304" pitchFamily="18" charset="0"/>
              </a:rPr>
              <a:t>C</a:t>
            </a:r>
            <a:r>
              <a:rPr lang="en-US" altLang="en-US" sz="2400" b="1" dirty="0" smtClean="0">
                <a:solidFill>
                  <a:srgbClr val="FF0000"/>
                </a:solidFill>
                <a:latin typeface="+mj-lt"/>
                <a:cs typeface="Times New Roman" panose="02020603050405020304" pitchFamily="18" charset="0"/>
              </a:rPr>
              <a:t>hallenges:</a:t>
            </a:r>
            <a:endParaRPr lang="en-US" altLang="en-US" sz="2400" b="1" dirty="0">
              <a:solidFill>
                <a:srgbClr val="610D0D"/>
              </a:solidFill>
              <a:latin typeface="+mj-lt"/>
              <a:cs typeface="Times New Roman" panose="02020603050405020304" pitchFamily="18" charset="0"/>
            </a:endParaRPr>
          </a:p>
        </p:txBody>
      </p:sp>
      <p:pic>
        <p:nvPicPr>
          <p:cNvPr id="15" name="Picture 2" descr="http://www.english-lss.com/E4MS/Digestive/Media/small_intestine.jpg"/>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9783" r="9510"/>
          <a:stretch/>
        </p:blipFill>
        <p:spPr bwMode="auto">
          <a:xfrm>
            <a:off x="5334000" y="1828800"/>
            <a:ext cx="3132649" cy="3048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http://www.drchrisfraser.com/images/large/capsules2.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15617" y="4011423"/>
            <a:ext cx="344887" cy="23008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2667000"/>
            <a:ext cx="5029200" cy="923330"/>
          </a:xfrm>
          <a:prstGeom prst="rect">
            <a:avLst/>
          </a:prstGeom>
          <a:noFill/>
        </p:spPr>
        <p:txBody>
          <a:bodyPr wrap="square" rtlCol="0">
            <a:spAutoFit/>
          </a:bodyPr>
          <a:lstStyle/>
          <a:p>
            <a:pPr marL="285750" indent="-285750">
              <a:buFont typeface="Wingdings" panose="05000000000000000000" pitchFamily="2" charset="2"/>
              <a:buChar char="ü"/>
            </a:pPr>
            <a:r>
              <a:rPr lang="en-US" dirty="0"/>
              <a:t>W</a:t>
            </a:r>
            <a:r>
              <a:rPr lang="en-US" dirty="0" smtClean="0"/>
              <a:t>e </a:t>
            </a:r>
            <a:r>
              <a:rPr lang="en-US" dirty="0"/>
              <a:t>don’t have </a:t>
            </a:r>
            <a:r>
              <a:rPr lang="en-US" dirty="0" smtClean="0"/>
              <a:t>any map </a:t>
            </a:r>
            <a:r>
              <a:rPr lang="en-US" dirty="0"/>
              <a:t>of inside </a:t>
            </a:r>
            <a:r>
              <a:rPr lang="en-US" dirty="0" smtClean="0"/>
              <a:t>the small intestine.  CT and X-ray cannot provide map inside the small intestine.</a:t>
            </a:r>
            <a:endParaRPr lang="en-US" dirty="0"/>
          </a:p>
        </p:txBody>
      </p:sp>
      <p:sp>
        <p:nvSpPr>
          <p:cNvPr id="3" name="TextBox 2"/>
          <p:cNvSpPr txBox="1"/>
          <p:nvPr/>
        </p:nvSpPr>
        <p:spPr>
          <a:xfrm>
            <a:off x="287002" y="4410670"/>
            <a:ext cx="5275598"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t>Conventional single sourced RF localization  can not provide satisfactory accuracy.</a:t>
            </a:r>
            <a:endParaRPr lang="en-US" dirty="0"/>
          </a:p>
        </p:txBody>
      </p:sp>
      <p:sp>
        <p:nvSpPr>
          <p:cNvPr id="7" name="TextBox 6"/>
          <p:cNvSpPr txBox="1"/>
          <p:nvPr/>
        </p:nvSpPr>
        <p:spPr>
          <a:xfrm>
            <a:off x="304800" y="1944469"/>
            <a:ext cx="5029200"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t>Experiment </a:t>
            </a:r>
            <a:r>
              <a:rPr lang="en-US" dirty="0"/>
              <a:t>inside human body is extremely difficult</a:t>
            </a:r>
            <a:r>
              <a:rPr lang="en-US" dirty="0" smtClean="0"/>
              <a:t>.</a:t>
            </a:r>
            <a:endParaRPr lang="en-US" altLang="en-US" dirty="0"/>
          </a:p>
        </p:txBody>
      </p:sp>
      <p:sp>
        <p:nvSpPr>
          <p:cNvPr id="18" name="TextBox 17"/>
          <p:cNvSpPr txBox="1"/>
          <p:nvPr/>
        </p:nvSpPr>
        <p:spPr>
          <a:xfrm>
            <a:off x="315875" y="3657600"/>
            <a:ext cx="4941925"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smtClean="0"/>
              <a:t>Since we don’t have a map, </a:t>
            </a:r>
            <a:r>
              <a:rPr lang="en-US" dirty="0"/>
              <a:t>v</a:t>
            </a:r>
            <a:r>
              <a:rPr lang="en-US" dirty="0" smtClean="0"/>
              <a:t>alidation </a:t>
            </a:r>
            <a:r>
              <a:rPr lang="en-US" dirty="0"/>
              <a:t>of existing localization algorithms </a:t>
            </a:r>
            <a:r>
              <a:rPr lang="en-US" dirty="0" smtClean="0"/>
              <a:t>is challenging.</a:t>
            </a:r>
            <a:endParaRPr lang="en-US" dirty="0"/>
          </a:p>
        </p:txBody>
      </p:sp>
      <p:pic>
        <p:nvPicPr>
          <p:cNvPr id="17" name="Picture 2" descr="http://upload.wikimedia.org/wikipedia/en/2/2f/Cwins-home-logo.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400" y="6193101"/>
            <a:ext cx="1981200" cy="48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8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Contribution  </a:t>
            </a:r>
            <a:endParaRPr lang="en-US" altLang="en-US" sz="3000" b="1" dirty="0">
              <a:solidFill>
                <a:srgbClr val="F1F1F1"/>
              </a:solidFill>
            </a:endParaRPr>
          </a:p>
        </p:txBody>
      </p:sp>
      <p:pic>
        <p:nvPicPr>
          <p:cNvPr id="17" name="Picture 2" descr="http://upload.wikimedia.org/wikipedia/en/2/2f/Cwins-home-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6193101"/>
            <a:ext cx="1981200" cy="48136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0" y="1190685"/>
            <a:ext cx="8305800" cy="4385816"/>
          </a:xfrm>
          <a:prstGeom prst="rect">
            <a:avLst/>
          </a:prstGeom>
        </p:spPr>
        <p:txBody>
          <a:bodyPr wrap="square">
            <a:spAutoFit/>
          </a:bodyPr>
          <a:lstStyle/>
          <a:p>
            <a:pPr algn="just">
              <a:spcAft>
                <a:spcPts val="1200"/>
              </a:spcAft>
            </a:pPr>
            <a:r>
              <a:rPr lang="en-US" sz="1600" dirty="0"/>
              <a:t>Our overall contribution is to design an environment for performance evaluation of hybrid visual/RF localization algorithms for simultaneous localization and mapping techniques inside the human body (Body-SLAM). </a:t>
            </a:r>
            <a:r>
              <a:rPr lang="en-US" sz="1600" dirty="0" smtClean="0"/>
              <a:t>This </a:t>
            </a:r>
            <a:r>
              <a:rPr lang="en-US" sz="1600" dirty="0"/>
              <a:t>was the work of several students. I worked with the </a:t>
            </a:r>
            <a:r>
              <a:rPr lang="en-US" sz="1600" dirty="0" smtClean="0"/>
              <a:t>previous PhD student, Yunxing Ye, </a:t>
            </a:r>
            <a:r>
              <a:rPr lang="en-US" sz="1600" dirty="0"/>
              <a:t>to demonstrated the in-adequacy of RF localization inside the small intestine, I worked with another MS </a:t>
            </a:r>
            <a:r>
              <a:rPr lang="en-US" sz="1600" dirty="0" smtClean="0"/>
              <a:t>student, Liang Mi, </a:t>
            </a:r>
            <a:r>
              <a:rPr lang="en-US" sz="1600" dirty="0"/>
              <a:t>to design a visualization testbed, and my contributions were focused on performance evaluation methodology for Body-SLAM.  Specifically</a:t>
            </a:r>
            <a:r>
              <a:rPr lang="en-US" sz="1600" dirty="0" smtClean="0"/>
              <a:t>:</a:t>
            </a:r>
            <a:endParaRPr lang="en-US" sz="1600" dirty="0"/>
          </a:p>
          <a:p>
            <a:pPr marL="285750" indent="-285750">
              <a:spcBef>
                <a:spcPts val="600"/>
              </a:spcBef>
              <a:spcAft>
                <a:spcPts val="600"/>
              </a:spcAft>
              <a:buFont typeface="Wingdings" panose="05000000000000000000" pitchFamily="2" charset="2"/>
              <a:buChar char="ü"/>
            </a:pPr>
            <a:r>
              <a:rPr lang="en-US" sz="1600" dirty="0"/>
              <a:t>I modeled the movements of the </a:t>
            </a:r>
            <a:r>
              <a:rPr lang="en-US" sz="1600" dirty="0" smtClean="0"/>
              <a:t>WCE </a:t>
            </a:r>
            <a:r>
              <a:rPr lang="en-US" sz="1600" dirty="0"/>
              <a:t>using empirical data</a:t>
            </a:r>
          </a:p>
          <a:p>
            <a:pPr marL="285750" indent="-285750">
              <a:spcBef>
                <a:spcPts val="600"/>
              </a:spcBef>
              <a:spcAft>
                <a:spcPts val="600"/>
              </a:spcAft>
              <a:buFont typeface="Wingdings" panose="05000000000000000000" pitchFamily="2" charset="2"/>
              <a:buChar char="ü"/>
            </a:pPr>
            <a:r>
              <a:rPr lang="en-US" sz="1600" dirty="0"/>
              <a:t>I defined a typical path of movement inside the small intestine</a:t>
            </a:r>
          </a:p>
          <a:p>
            <a:pPr marL="285750" indent="-285750">
              <a:spcBef>
                <a:spcPts val="600"/>
              </a:spcBef>
              <a:spcAft>
                <a:spcPts val="600"/>
              </a:spcAft>
              <a:buFont typeface="Wingdings" panose="05000000000000000000" pitchFamily="2" charset="2"/>
              <a:buChar char="ü"/>
            </a:pPr>
            <a:r>
              <a:rPr lang="en-US" sz="1600" dirty="0"/>
              <a:t>I used the path and empirical motion model inside a human body to generate the received signal on the surface of the human body</a:t>
            </a:r>
          </a:p>
          <a:p>
            <a:pPr marL="285750" indent="-285750">
              <a:spcBef>
                <a:spcPts val="600"/>
              </a:spcBef>
              <a:spcAft>
                <a:spcPts val="600"/>
              </a:spcAft>
              <a:buFont typeface="Wingdings" panose="05000000000000000000" pitchFamily="2" charset="2"/>
              <a:buChar char="ü"/>
            </a:pPr>
            <a:r>
              <a:rPr lang="en-US" sz="1600" dirty="0"/>
              <a:t>We used the same path and empirical motion model to emulate the visualization of inside the small intestine</a:t>
            </a:r>
          </a:p>
          <a:p>
            <a:pPr marL="285750" indent="-285750">
              <a:spcBef>
                <a:spcPts val="600"/>
              </a:spcBef>
              <a:spcAft>
                <a:spcPts val="600"/>
              </a:spcAft>
              <a:buFont typeface="Wingdings" panose="05000000000000000000" pitchFamily="2" charset="2"/>
              <a:buChar char="ü"/>
            </a:pPr>
            <a:r>
              <a:rPr lang="en-US" sz="1600" dirty="0"/>
              <a:t>I used algorithms to integrate the results of visualization and RF signal signature for a Body-SLAM algorithm</a:t>
            </a:r>
          </a:p>
        </p:txBody>
      </p:sp>
    </p:spTree>
    <p:extLst>
      <p:ext uri="{BB962C8B-B14F-4D97-AF65-F5344CB8AC3E}">
        <p14:creationId xmlns:p14="http://schemas.microsoft.com/office/powerpoint/2010/main" val="221005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8"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Proposed methodology: Body-SLAM</a:t>
            </a:r>
          </a:p>
        </p:txBody>
      </p:sp>
      <p:sp>
        <p:nvSpPr>
          <p:cNvPr id="10" name="Text Placeholder 2"/>
          <p:cNvSpPr txBox="1">
            <a:spLocks/>
          </p:cNvSpPr>
          <p:nvPr/>
        </p:nvSpPr>
        <p:spPr>
          <a:xfrm>
            <a:off x="457200" y="1066800"/>
            <a:ext cx="8305800" cy="1143000"/>
          </a:xfrm>
          <a:prstGeom prst="rect">
            <a:avLst/>
          </a:prstGeom>
        </p:spPr>
        <p:txBody>
          <a:bodyPr>
            <a:noAutofit/>
          </a:bodyPr>
          <a:lstStyle>
            <a:lvl1pPr marL="396875" indent="-396875" algn="l" defTabSz="914363" rtl="0" eaLnBrk="1" latinLnBrk="0" hangingPunct="1">
              <a:lnSpc>
                <a:spcPct val="90000"/>
              </a:lnSpc>
              <a:spcBef>
                <a:spcPct val="20000"/>
              </a:spcBef>
              <a:buFontTx/>
              <a:buBlip>
                <a:blip r:embed="rId2"/>
              </a:buBlip>
              <a:defRPr sz="3200" kern="1200">
                <a:solidFill>
                  <a:schemeClr val="bg1"/>
                </a:solidFill>
                <a:latin typeface="+mn-lt"/>
                <a:ea typeface="+mn-ea"/>
                <a:cs typeface="+mn-cs"/>
              </a:defRPr>
            </a:lvl1pPr>
            <a:lvl2pPr marL="914400" indent="-396875" algn="l" defTabSz="914363" rtl="0" eaLnBrk="1" latinLnBrk="0" hangingPunct="1">
              <a:lnSpc>
                <a:spcPct val="90000"/>
              </a:lnSpc>
              <a:spcBef>
                <a:spcPct val="20000"/>
              </a:spcBef>
              <a:buFontTx/>
              <a:buBlip>
                <a:blip r:embed="rId3"/>
              </a:buBlip>
              <a:defRPr sz="2800" kern="1200">
                <a:solidFill>
                  <a:schemeClr val="bg1"/>
                </a:solidFill>
                <a:latin typeface="+mn-lt"/>
                <a:ea typeface="+mn-ea"/>
                <a:cs typeface="+mn-cs"/>
              </a:defRPr>
            </a:lvl2pPr>
            <a:lvl3pPr marL="1258888" indent="-344488"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FontTx/>
              <a:buBlip>
                <a:blip r:embed="rId3"/>
              </a:buBlip>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500"/>
              </a:spcAft>
            </a:pPr>
            <a:endParaRPr lang="en-US" altLang="en-US" sz="1600" b="1" dirty="0">
              <a:solidFill>
                <a:srgbClr val="FF0000"/>
              </a:solidFill>
              <a:cs typeface="Times New Roman" panose="02020603050405020304"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2416548692"/>
              </p:ext>
            </p:extLst>
          </p:nvPr>
        </p:nvGraphicFramePr>
        <p:xfrm>
          <a:off x="1637177" y="3670012"/>
          <a:ext cx="2362200" cy="1663988"/>
        </p:xfrm>
        <a:graphic>
          <a:graphicData uri="http://schemas.openxmlformats.org/drawingml/2006/table">
            <a:tbl>
              <a:tblPr firstRow="1" bandRow="1">
                <a:tableStyleId>{5940675A-B579-460E-94D1-54222C63F5DA}</a:tableStyleId>
              </a:tblPr>
              <a:tblGrid>
                <a:gridCol w="2362200"/>
              </a:tblGrid>
              <a:tr h="152400">
                <a:tc>
                  <a:txBody>
                    <a:bodyPr/>
                    <a:lstStyle/>
                    <a:p>
                      <a:pPr marL="0" indent="0">
                        <a:spcBef>
                          <a:spcPts val="600"/>
                        </a:spcBef>
                        <a:spcAft>
                          <a:spcPts val="600"/>
                        </a:spcAft>
                        <a:buFont typeface="Wingdings" panose="05000000000000000000" pitchFamily="2" charset="2"/>
                        <a:buNone/>
                      </a:pPr>
                      <a:r>
                        <a:rPr lang="en-US" sz="900" dirty="0" smtClean="0"/>
                        <a:t>Use the path and empirical motion model inside a human body to generate the received signal on the surface of the human body</a:t>
                      </a:r>
                      <a:endParaRPr lang="en-US" sz="900" dirty="0"/>
                    </a:p>
                  </a:txBody>
                  <a:tcPr/>
                </a:tc>
              </a:tr>
              <a:tr h="1161068">
                <a:tc>
                  <a:txBody>
                    <a:bodyPr/>
                    <a:lstStyle/>
                    <a:p>
                      <a:endParaRPr lang="en-US" dirty="0"/>
                    </a:p>
                  </a:txBody>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301589960"/>
              </p:ext>
            </p:extLst>
          </p:nvPr>
        </p:nvGraphicFramePr>
        <p:xfrm>
          <a:off x="4380376" y="3670012"/>
          <a:ext cx="2630023" cy="1676400"/>
        </p:xfrm>
        <a:graphic>
          <a:graphicData uri="http://schemas.openxmlformats.org/drawingml/2006/table">
            <a:tbl>
              <a:tblPr firstRow="1" bandRow="1">
                <a:tableStyleId>{5940675A-B579-460E-94D1-54222C63F5DA}</a:tableStyleId>
              </a:tblPr>
              <a:tblGrid>
                <a:gridCol w="2630023"/>
              </a:tblGrid>
              <a:tr h="247608">
                <a:tc>
                  <a:txBody>
                    <a:bodyPr/>
                    <a:lstStyle/>
                    <a:p>
                      <a:pPr algn="ctr"/>
                      <a:r>
                        <a:rPr lang="en-US" sz="900" dirty="0" smtClean="0"/>
                        <a:t>Algorithm design for  RF localization</a:t>
                      </a:r>
                      <a:endParaRPr lang="en-US" sz="900" dirty="0"/>
                    </a:p>
                  </a:txBody>
                  <a:tcPr/>
                </a:tc>
              </a:tr>
              <a:tr h="1428792">
                <a:tc>
                  <a:txBody>
                    <a:bodyPr/>
                    <a:lstStyle/>
                    <a:p>
                      <a:endParaRPr lang="en-US" dirty="0"/>
                    </a:p>
                  </a:txBody>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835235882"/>
              </p:ext>
            </p:extLst>
          </p:nvPr>
        </p:nvGraphicFramePr>
        <p:xfrm>
          <a:off x="1637176" y="1384012"/>
          <a:ext cx="2340592" cy="1981200"/>
        </p:xfrm>
        <a:graphic>
          <a:graphicData uri="http://schemas.openxmlformats.org/drawingml/2006/table">
            <a:tbl>
              <a:tblPr firstRow="1" bandRow="1">
                <a:tableStyleId>{5940675A-B579-460E-94D1-54222C63F5DA}</a:tableStyleId>
              </a:tblPr>
              <a:tblGrid>
                <a:gridCol w="2340592"/>
              </a:tblGrid>
              <a:tr h="229804">
                <a:tc>
                  <a:txBody>
                    <a:bodyPr/>
                    <a:lstStyle/>
                    <a:p>
                      <a:pPr algn="ctr"/>
                      <a:r>
                        <a:rPr lang="en-US" altLang="en-US" sz="900" kern="1200" baseline="0" dirty="0" smtClean="0">
                          <a:solidFill>
                            <a:schemeClr val="tx1"/>
                          </a:solidFill>
                          <a:latin typeface="+mn-lt"/>
                          <a:ea typeface="+mn-ea"/>
                          <a:cs typeface="+mn-cs"/>
                        </a:rPr>
                        <a:t>Modeling the Speed of WCE using Endoscopic Images</a:t>
                      </a:r>
                    </a:p>
                  </a:txBody>
                  <a:tcPr/>
                </a:tc>
              </a:tr>
              <a:tr h="1615440">
                <a:tc>
                  <a:txBody>
                    <a:bodyPr/>
                    <a:lstStyle/>
                    <a:p>
                      <a:endParaRPr lang="en-US" dirty="0"/>
                    </a:p>
                  </a:txBody>
                  <a:tcPr/>
                </a:tc>
              </a:tr>
            </a:tbl>
          </a:graphicData>
        </a:graphic>
      </p:graphicFrame>
      <p:pic>
        <p:nvPicPr>
          <p:cNvPr id="19" name="Picture 3" descr="C:\Users\gbao\Documents\Tencent Files\233171971\Image\`7ENMCJ(~@4%DGO)]X99$8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4876" y="3960028"/>
            <a:ext cx="2263124" cy="1356464"/>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Straight Arrow Connector 25"/>
          <p:cNvCxnSpPr>
            <a:stCxn id="15" idx="3"/>
            <a:endCxn id="17" idx="1"/>
          </p:cNvCxnSpPr>
          <p:nvPr/>
        </p:nvCxnSpPr>
        <p:spPr>
          <a:xfrm>
            <a:off x="3999377" y="4502006"/>
            <a:ext cx="380999" cy="6206"/>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pic>
        <p:nvPicPr>
          <p:cNvPr id="36" name="Picture 1" descr="C:\Users\gbao\AppData\Roaming\Tencent\Users\233171971\QQ\WinTemp\RichOle\GT1@)NCP}(KU}WU2)80RF8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68083" y="2193795"/>
            <a:ext cx="2286000" cy="11441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7" name="Table 36"/>
          <p:cNvGraphicFramePr>
            <a:graphicFrameLocks noGrp="1"/>
          </p:cNvGraphicFramePr>
          <p:nvPr>
            <p:extLst>
              <p:ext uri="{D42A27DB-BD31-4B8C-83A1-F6EECF244321}">
                <p14:modId xmlns:p14="http://schemas.microsoft.com/office/powerpoint/2010/main" val="3543016608"/>
              </p:ext>
            </p:extLst>
          </p:nvPr>
        </p:nvGraphicFramePr>
        <p:xfrm>
          <a:off x="4386716" y="1384012"/>
          <a:ext cx="2623684" cy="1970638"/>
        </p:xfrm>
        <a:graphic>
          <a:graphicData uri="http://schemas.openxmlformats.org/drawingml/2006/table">
            <a:tbl>
              <a:tblPr firstRow="1" bandRow="1">
                <a:tableStyleId>{5940675A-B579-460E-94D1-54222C63F5DA}</a:tableStyleId>
              </a:tblPr>
              <a:tblGrid>
                <a:gridCol w="2623684"/>
              </a:tblGrid>
              <a:tr h="486186">
                <a:tc>
                  <a:txBody>
                    <a:bodyPr/>
                    <a:lstStyle/>
                    <a:p>
                      <a:pPr marL="0" indent="0" algn="ctr">
                        <a:spcBef>
                          <a:spcPts val="600"/>
                        </a:spcBef>
                        <a:spcAft>
                          <a:spcPts val="600"/>
                        </a:spcAft>
                        <a:buFont typeface="Wingdings" panose="05000000000000000000" pitchFamily="2" charset="2"/>
                        <a:buNone/>
                      </a:pPr>
                      <a:r>
                        <a:rPr lang="en-US" sz="900" dirty="0" smtClean="0"/>
                        <a:t>Define</a:t>
                      </a:r>
                      <a:r>
                        <a:rPr lang="en-US" sz="900" baseline="0" dirty="0" smtClean="0"/>
                        <a:t> a typical path of small intestine and </a:t>
                      </a:r>
                      <a:r>
                        <a:rPr lang="en-US" sz="900" dirty="0" smtClean="0"/>
                        <a:t>used the same path and empirical motion model to emulate the visualization</a:t>
                      </a:r>
                      <a:r>
                        <a:rPr lang="en-US" sz="900" baseline="0" dirty="0" smtClean="0"/>
                        <a:t> </a:t>
                      </a:r>
                      <a:r>
                        <a:rPr lang="en-US" sz="900" dirty="0" smtClean="0"/>
                        <a:t>inside the small intestine</a:t>
                      </a:r>
                      <a:endParaRPr lang="en-US" sz="900" dirty="0"/>
                    </a:p>
                  </a:txBody>
                  <a:tcPr/>
                </a:tc>
              </a:tr>
              <a:tr h="1467718">
                <a:tc>
                  <a:txBody>
                    <a:bodyPr/>
                    <a:lstStyle/>
                    <a:p>
                      <a:endParaRPr lang="en-US" dirty="0"/>
                    </a:p>
                  </a:txBody>
                  <a:tcPr/>
                </a:tc>
              </a:tr>
            </a:tbl>
          </a:graphicData>
        </a:graphic>
      </p:graphicFrame>
      <p:pic>
        <p:nvPicPr>
          <p:cNvPr id="21" name="Picture 1" descr="C:\Users\gbao\AppData\Roaming\Tencent\Users\233171971\QQ\WinTemp\RichOle\%NH)9_1TE{3UJ$3XWIR0GCX.jpg"/>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3102" b="43255"/>
          <a:stretch/>
        </p:blipFill>
        <p:spPr bwMode="auto">
          <a:xfrm>
            <a:off x="4587369" y="1905000"/>
            <a:ext cx="2194431" cy="1432916"/>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Straight Arrow Connector 37"/>
          <p:cNvCxnSpPr>
            <a:stCxn id="18" idx="3"/>
            <a:endCxn id="37" idx="1"/>
          </p:cNvCxnSpPr>
          <p:nvPr/>
        </p:nvCxnSpPr>
        <p:spPr>
          <a:xfrm flipV="1">
            <a:off x="3977768" y="2369331"/>
            <a:ext cx="408948" cy="5281"/>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pic>
        <p:nvPicPr>
          <p:cNvPr id="56" name="Picture 3" descr="C:\Users\gbao\AppData\Roaming\Tencent\Users\233171971\QQ\WinTemp\RichOle\A`3NOI%`C}XL8}NH26WK{(X.jpg"/>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t="3594" r="37607" b="14331"/>
          <a:stretch/>
        </p:blipFill>
        <p:spPr bwMode="auto">
          <a:xfrm>
            <a:off x="1668083" y="1833831"/>
            <a:ext cx="1011116" cy="36318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3" descr="C:\Users\gbao\AppData\Roaming\Tencent\Users\233171971\QQ\WinTemp\RichOle\A`3NOI%`C}XL8}NH26WK{(X.jpg"/>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68358" t="3594" b="14331"/>
          <a:stretch/>
        </p:blipFill>
        <p:spPr bwMode="auto">
          <a:xfrm>
            <a:off x="2555364" y="1826428"/>
            <a:ext cx="529613" cy="375117"/>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 descr="C:\Users\gbao\AppData\Roaming\Tencent\Users\233171971\QQ\WinTemp\RichOle\MN[K2}XWWIJ822W5QK`VH8K.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08163" y="1833831"/>
            <a:ext cx="738814" cy="367714"/>
          </a:xfrm>
          <a:prstGeom prst="rect">
            <a:avLst/>
          </a:prstGeom>
          <a:noFill/>
          <a:extLst>
            <a:ext uri="{909E8E84-426E-40DD-AFC4-6F175D3DCCD1}">
              <a14:hiddenFill xmlns:a14="http://schemas.microsoft.com/office/drawing/2010/main">
                <a:solidFill>
                  <a:srgbClr val="FFFFFF"/>
                </a:solidFill>
              </a14:hiddenFill>
            </a:ext>
          </a:extLst>
        </p:spPr>
      </p:pic>
      <p:sp>
        <p:nvSpPr>
          <p:cNvPr id="1039" name="TextBox 1038"/>
          <p:cNvSpPr txBox="1"/>
          <p:nvPr/>
        </p:nvSpPr>
        <p:spPr>
          <a:xfrm>
            <a:off x="-76200" y="2146012"/>
            <a:ext cx="1640136" cy="523220"/>
          </a:xfrm>
          <a:prstGeom prst="rect">
            <a:avLst/>
          </a:prstGeom>
          <a:noFill/>
        </p:spPr>
        <p:txBody>
          <a:bodyPr wrap="square" rtlCol="0">
            <a:spAutoFit/>
          </a:bodyPr>
          <a:lstStyle/>
          <a:p>
            <a:pPr algn="ctr"/>
            <a:r>
              <a:rPr lang="en-US" sz="1400" b="1" dirty="0" smtClean="0">
                <a:solidFill>
                  <a:srgbClr val="FF0000"/>
                </a:solidFill>
              </a:rPr>
              <a:t>Motion tracking using images</a:t>
            </a:r>
            <a:endParaRPr lang="en-US" sz="1400" b="1" dirty="0">
              <a:solidFill>
                <a:srgbClr val="FF0000"/>
              </a:solidFill>
            </a:endParaRPr>
          </a:p>
        </p:txBody>
      </p:sp>
      <p:sp>
        <p:nvSpPr>
          <p:cNvPr id="60" name="TextBox 59"/>
          <p:cNvSpPr txBox="1"/>
          <p:nvPr/>
        </p:nvSpPr>
        <p:spPr>
          <a:xfrm>
            <a:off x="-76200" y="4213592"/>
            <a:ext cx="1533030" cy="307777"/>
          </a:xfrm>
          <a:prstGeom prst="rect">
            <a:avLst/>
          </a:prstGeom>
          <a:noFill/>
        </p:spPr>
        <p:txBody>
          <a:bodyPr wrap="square" rtlCol="0">
            <a:spAutoFit/>
          </a:bodyPr>
          <a:lstStyle/>
          <a:p>
            <a:pPr algn="ctr"/>
            <a:r>
              <a:rPr lang="en-US" sz="1400" b="1" dirty="0" smtClean="0">
                <a:solidFill>
                  <a:srgbClr val="FF0000"/>
                </a:solidFill>
              </a:rPr>
              <a:t>RF localization</a:t>
            </a:r>
            <a:endParaRPr lang="en-US" sz="1400" b="1" dirty="0">
              <a:solidFill>
                <a:srgbClr val="FF0000"/>
              </a:solidFill>
            </a:endParaRPr>
          </a:p>
        </p:txBody>
      </p:sp>
      <p:sp>
        <p:nvSpPr>
          <p:cNvPr id="61" name="TextBox 60"/>
          <p:cNvSpPr txBox="1"/>
          <p:nvPr/>
        </p:nvSpPr>
        <p:spPr>
          <a:xfrm>
            <a:off x="3435593" y="5562600"/>
            <a:ext cx="2279407" cy="276999"/>
          </a:xfrm>
          <a:prstGeom prst="rect">
            <a:avLst/>
          </a:prstGeom>
          <a:noFill/>
        </p:spPr>
        <p:txBody>
          <a:bodyPr wrap="none" rtlCol="0">
            <a:spAutoFit/>
          </a:bodyPr>
          <a:lstStyle/>
          <a:p>
            <a:r>
              <a:rPr lang="en-US" sz="1200" dirty="0" smtClean="0"/>
              <a:t> Overall </a:t>
            </a:r>
            <a:r>
              <a:rPr lang="en-US" sz="1200" dirty="0"/>
              <a:t>flow chart of Body-SLAM</a:t>
            </a:r>
          </a:p>
        </p:txBody>
      </p:sp>
      <p:sp>
        <p:nvSpPr>
          <p:cNvPr id="1040" name="Rectangle 1039"/>
          <p:cNvSpPr/>
          <p:nvPr/>
        </p:nvSpPr>
        <p:spPr>
          <a:xfrm>
            <a:off x="1554638" y="1307812"/>
            <a:ext cx="5519262" cy="2133600"/>
          </a:xfrm>
          <a:prstGeom prst="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3" name="Rectangle 62"/>
          <p:cNvSpPr/>
          <p:nvPr/>
        </p:nvSpPr>
        <p:spPr>
          <a:xfrm>
            <a:off x="1553502" y="3593812"/>
            <a:ext cx="5533098" cy="1828800"/>
          </a:xfrm>
          <a:prstGeom prst="rect">
            <a:avLst/>
          </a:prstGeom>
          <a:noFill/>
          <a:ln>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0" name="Rectangle 29"/>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4" descr="http://www.wpi.edu/Images/CMS/Marketing/WPI_Inst_Prim_FulClr_Rev.pn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cxnSp>
        <p:nvCxnSpPr>
          <p:cNvPr id="3" name="Elbow Connector 2"/>
          <p:cNvCxnSpPr/>
          <p:nvPr/>
        </p:nvCxnSpPr>
        <p:spPr>
          <a:xfrm>
            <a:off x="7073900" y="2374612"/>
            <a:ext cx="12700" cy="2133600"/>
          </a:xfrm>
          <a:prstGeom prst="bentConnector3">
            <a:avLst>
              <a:gd name="adj1" fmla="val 1800000"/>
            </a:avLst>
          </a:prstGeom>
          <a:ln w="19050"/>
        </p:spPr>
        <p:style>
          <a:lnRef idx="1">
            <a:schemeClr val="dk1"/>
          </a:lnRef>
          <a:fillRef idx="0">
            <a:schemeClr val="dk1"/>
          </a:fillRef>
          <a:effectRef idx="0">
            <a:schemeClr val="dk1"/>
          </a:effectRef>
          <a:fontRef idx="minor">
            <a:schemeClr val="tx1"/>
          </a:fontRef>
        </p:style>
      </p:cxnSp>
      <p:sp>
        <p:nvSpPr>
          <p:cNvPr id="39" name="TextBox 38"/>
          <p:cNvSpPr txBox="1"/>
          <p:nvPr/>
        </p:nvSpPr>
        <p:spPr>
          <a:xfrm>
            <a:off x="7229970" y="2644262"/>
            <a:ext cx="1837830" cy="523220"/>
          </a:xfrm>
          <a:prstGeom prst="rect">
            <a:avLst/>
          </a:prstGeom>
          <a:noFill/>
        </p:spPr>
        <p:txBody>
          <a:bodyPr wrap="square" rtlCol="0">
            <a:spAutoFit/>
          </a:bodyPr>
          <a:lstStyle/>
          <a:p>
            <a:pPr algn="ctr"/>
            <a:r>
              <a:rPr lang="en-US" sz="1400" b="1" dirty="0" smtClean="0">
                <a:solidFill>
                  <a:srgbClr val="FF0000"/>
                </a:solidFill>
              </a:rPr>
              <a:t>Enhance the localization accuracy</a:t>
            </a:r>
            <a:endParaRPr lang="en-US" sz="1400" b="1" dirty="0">
              <a:solidFill>
                <a:srgbClr val="FF0000"/>
              </a:solidFill>
            </a:endParaRPr>
          </a:p>
        </p:txBody>
      </p:sp>
      <p:sp>
        <p:nvSpPr>
          <p:cNvPr id="40" name="TextBox 39"/>
          <p:cNvSpPr txBox="1"/>
          <p:nvPr/>
        </p:nvSpPr>
        <p:spPr>
          <a:xfrm>
            <a:off x="7229970" y="3657600"/>
            <a:ext cx="1837830" cy="523220"/>
          </a:xfrm>
          <a:prstGeom prst="rect">
            <a:avLst/>
          </a:prstGeom>
          <a:noFill/>
        </p:spPr>
        <p:txBody>
          <a:bodyPr wrap="square" rtlCol="0">
            <a:spAutoFit/>
          </a:bodyPr>
          <a:lstStyle/>
          <a:p>
            <a:pPr algn="ctr"/>
            <a:r>
              <a:rPr lang="en-US" sz="1400" b="1" dirty="0" smtClean="0">
                <a:solidFill>
                  <a:srgbClr val="FF0000"/>
                </a:solidFill>
              </a:rPr>
              <a:t>Reconstruct the map for small intestine</a:t>
            </a:r>
            <a:endParaRPr lang="en-US" sz="1400" b="1" dirty="0">
              <a:solidFill>
                <a:srgbClr val="FF0000"/>
              </a:solidFill>
            </a:endParaRPr>
          </a:p>
        </p:txBody>
      </p:sp>
      <p:sp>
        <p:nvSpPr>
          <p:cNvPr id="2" name="Rectangle 1"/>
          <p:cNvSpPr/>
          <p:nvPr/>
        </p:nvSpPr>
        <p:spPr>
          <a:xfrm>
            <a:off x="533400" y="5943600"/>
            <a:ext cx="8336706" cy="933589"/>
          </a:xfrm>
          <a:prstGeom prst="rect">
            <a:avLst/>
          </a:prstGeom>
        </p:spPr>
        <p:txBody>
          <a:bodyPr wrap="square">
            <a:spAutoFit/>
          </a:bodyPr>
          <a:lstStyle/>
          <a:p>
            <a:pPr lvl="1" algn="just">
              <a:spcBef>
                <a:spcPts val="200"/>
              </a:spcBef>
              <a:spcAft>
                <a:spcPts val="200"/>
              </a:spcAft>
            </a:pPr>
            <a:r>
              <a:rPr lang="en-US" sz="800" b="1" dirty="0">
                <a:solidFill>
                  <a:srgbClr val="F1F1F1"/>
                </a:solidFill>
              </a:rPr>
              <a:t>G. Bao</a:t>
            </a:r>
            <a:r>
              <a:rPr lang="en-US" sz="800" dirty="0">
                <a:solidFill>
                  <a:srgbClr val="F1F1F1"/>
                </a:solidFill>
              </a:rPr>
              <a:t>, L. Mi and K. Pahlavan, "Emulation on Motion Tracking of Endoscopic Capsule inside Small Intestine", </a:t>
            </a:r>
            <a:r>
              <a:rPr lang="en-US" sz="800" i="1" dirty="0">
                <a:solidFill>
                  <a:srgbClr val="F1F1F1"/>
                </a:solidFill>
              </a:rPr>
              <a:t>2013 World Congress in Computer Science, Computer Engineering, and Applied Computing (WORLDCOMP'13), </a:t>
            </a:r>
            <a:r>
              <a:rPr lang="en-US" sz="800" dirty="0">
                <a:solidFill>
                  <a:srgbClr val="F1F1F1"/>
                </a:solidFill>
              </a:rPr>
              <a:t>Las Vegas, USA, 2013.</a:t>
            </a:r>
          </a:p>
          <a:p>
            <a:pPr lvl="1" algn="just">
              <a:spcBef>
                <a:spcPts val="200"/>
              </a:spcBef>
              <a:spcAft>
                <a:spcPts val="200"/>
              </a:spcAft>
            </a:pPr>
            <a:r>
              <a:rPr lang="en-US" sz="800" b="1" dirty="0">
                <a:solidFill>
                  <a:srgbClr val="F1F1F1"/>
                </a:solidFill>
              </a:rPr>
              <a:t>G. Bao</a:t>
            </a:r>
            <a:r>
              <a:rPr lang="en-US" sz="800" dirty="0">
                <a:solidFill>
                  <a:srgbClr val="F1F1F1"/>
                </a:solidFill>
              </a:rPr>
              <a:t>, L. Mi and K. Pahlavan, "A Video Aided RF Localization Technique for the Wireless Capsule Endoscope (WCE) inside Small Intestine," </a:t>
            </a:r>
            <a:r>
              <a:rPr lang="en-US" sz="800" i="1" dirty="0">
                <a:solidFill>
                  <a:srgbClr val="F1F1F1"/>
                </a:solidFill>
              </a:rPr>
              <a:t>8th International Conference on Body Area Networks,</a:t>
            </a:r>
            <a:r>
              <a:rPr lang="en-US" sz="800" dirty="0">
                <a:solidFill>
                  <a:srgbClr val="F1F1F1"/>
                </a:solidFill>
              </a:rPr>
              <a:t> Boston, Massachusetts, United States, September 30 - October 2, 2013.</a:t>
            </a:r>
          </a:p>
          <a:p>
            <a:pPr lvl="1" algn="just">
              <a:spcBef>
                <a:spcPts val="200"/>
              </a:spcBef>
              <a:spcAft>
                <a:spcPts val="200"/>
              </a:spcAft>
            </a:pPr>
            <a:r>
              <a:rPr lang="en-US" sz="800" b="1" dirty="0">
                <a:solidFill>
                  <a:srgbClr val="F1F1F1"/>
                </a:solidFill>
              </a:rPr>
              <a:t>G. Bao</a:t>
            </a:r>
            <a:r>
              <a:rPr lang="en-US" sz="800" dirty="0">
                <a:solidFill>
                  <a:srgbClr val="F1F1F1"/>
                </a:solidFill>
              </a:rPr>
              <a:t>, L. Mi and K. Pahlavan, “Hybrid Localization of Micro-robotic Endoscopic Capsule inside Small Intestine by Data Fusion of Vision and RF Sensors”, </a:t>
            </a:r>
            <a:r>
              <a:rPr lang="en-US" sz="800" i="1" dirty="0">
                <a:solidFill>
                  <a:srgbClr val="F1F1F1"/>
                </a:solidFill>
              </a:rPr>
              <a:t>submitted to Sensor Journal, IEEE</a:t>
            </a:r>
            <a:r>
              <a:rPr lang="en-US" sz="800" dirty="0">
                <a:solidFill>
                  <a:srgbClr val="F1F1F1"/>
                </a:solidFill>
              </a:rPr>
              <a:t>, March, 2014.</a:t>
            </a:r>
          </a:p>
        </p:txBody>
      </p:sp>
      <p:pic>
        <p:nvPicPr>
          <p:cNvPr id="32" name="Picture 1" descr="C:\Users\gbao\AppData\Roaming\Tencent\Users\233171971\QQ\WinTemp\RichOle\C)`E%YB}$7J0F8BR2%0LG(Y.jpg"/>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b="2672"/>
          <a:stretch/>
        </p:blipFill>
        <p:spPr bwMode="auto">
          <a:xfrm>
            <a:off x="1754845" y="4228981"/>
            <a:ext cx="1781816" cy="1333619"/>
          </a:xfrm>
          <a:prstGeom prst="rect">
            <a:avLst/>
          </a:prstGeom>
          <a:noFill/>
          <a:extLst>
            <a:ext uri="{909E8E84-426E-40DD-AFC4-6F175D3DCCD1}">
              <a14:hiddenFill xmlns:a14="http://schemas.microsoft.com/office/drawing/2010/main">
                <a:solidFill>
                  <a:srgbClr val="FFFFFF"/>
                </a:solidFill>
              </a14:hiddenFill>
            </a:ext>
          </a:extLst>
        </p:spPr>
      </p:pic>
      <p:sp>
        <p:nvSpPr>
          <p:cNvPr id="23" name="Right Arrow 22"/>
          <p:cNvSpPr/>
          <p:nvPr/>
        </p:nvSpPr>
        <p:spPr>
          <a:xfrm>
            <a:off x="7467600" y="3276600"/>
            <a:ext cx="304800" cy="2558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Arrow 41"/>
          <p:cNvSpPr/>
          <p:nvPr/>
        </p:nvSpPr>
        <p:spPr>
          <a:xfrm>
            <a:off x="990600" y="3276600"/>
            <a:ext cx="304800" cy="2558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58299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066800" y="5943600"/>
            <a:ext cx="7991474" cy="369332"/>
          </a:xfrm>
          <a:prstGeom prst="rect">
            <a:avLst/>
          </a:prstGeom>
        </p:spPr>
        <p:txBody>
          <a:bodyPr wrap="square">
            <a:spAutoFit/>
          </a:bodyPr>
          <a:lstStyle/>
          <a:p>
            <a:pPr algn="just"/>
            <a:endParaRPr lang="en-US" sz="900" dirty="0">
              <a:solidFill>
                <a:srgbClr val="F1F1F1"/>
              </a:solidFill>
            </a:endParaRPr>
          </a:p>
          <a:p>
            <a:pPr algn="just"/>
            <a:endParaRPr lang="en-US" sz="900" dirty="0">
              <a:solidFill>
                <a:srgbClr val="F1F1F1"/>
              </a:solidFill>
            </a:endParaRPr>
          </a:p>
        </p:txBody>
      </p:sp>
      <p:sp>
        <p:nvSpPr>
          <p:cNvPr id="15"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spcBef>
                <a:spcPct val="0"/>
              </a:spcBef>
            </a:pPr>
            <a:r>
              <a:rPr lang="en-US" altLang="en-US" sz="2600" b="1" i="1" dirty="0" smtClean="0">
                <a:solidFill>
                  <a:srgbClr val="00B050"/>
                </a:solidFill>
                <a:cs typeface="Times New Roman" panose="02020603050405020304" pitchFamily="18" charset="0"/>
              </a:rPr>
              <a:t>Analyze </a:t>
            </a:r>
            <a:r>
              <a:rPr lang="en-US" altLang="en-US" sz="2600" b="1" i="1" dirty="0">
                <a:solidFill>
                  <a:srgbClr val="00B050"/>
                </a:solidFill>
                <a:cs typeface="Times New Roman" panose="02020603050405020304" pitchFamily="18" charset="0"/>
              </a:rPr>
              <a:t>the content of endoscopic images</a:t>
            </a:r>
          </a:p>
        </p:txBody>
      </p:sp>
      <p:pic>
        <p:nvPicPr>
          <p:cNvPr id="3075" name="Picture 3" descr="C:\Users\gbao\AppData\Roaming\Tencent\Users\233171971\QQ\WinTemp\RichOle\I95${C}O_8HODQE35)93B]H.jpg"/>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a:stretch/>
        </p:blipFill>
        <p:spPr bwMode="auto">
          <a:xfrm>
            <a:off x="6273666" y="2286000"/>
            <a:ext cx="2413134" cy="8382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http://www.gidoctor.net/client_files/image/pillcam.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62400" y="1602380"/>
            <a:ext cx="875270" cy="45514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http://www.gidoctor.net/client_files/image/pillcam.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03425" y="1691033"/>
            <a:ext cx="783250" cy="407291"/>
          </a:xfrm>
          <a:prstGeom prst="rect">
            <a:avLst/>
          </a:prstGeom>
          <a:noFill/>
          <a:scene3d>
            <a:camera prst="orthographicFront">
              <a:rot lat="0" lon="0" rev="19200000"/>
            </a:camera>
            <a:lightRig rig="threePt" dir="t"/>
          </a:scene3d>
          <a:extLst>
            <a:ext uri="{909E8E84-426E-40DD-AFC4-6F175D3DCCD1}">
              <a14:hiddenFill xmlns:a14="http://schemas.microsoft.com/office/drawing/2010/main">
                <a:solidFill>
                  <a:srgbClr val="FFFFFF"/>
                </a:solidFill>
              </a14:hiddenFill>
            </a:ext>
          </a:extLst>
        </p:spPr>
      </p:pic>
      <p:sp>
        <p:nvSpPr>
          <p:cNvPr id="10" name="Freeform 9"/>
          <p:cNvSpPr/>
          <p:nvPr/>
        </p:nvSpPr>
        <p:spPr>
          <a:xfrm>
            <a:off x="6257925" y="1901000"/>
            <a:ext cx="2343150" cy="314454"/>
          </a:xfrm>
          <a:custGeom>
            <a:avLst/>
            <a:gdLst>
              <a:gd name="connsiteX0" fmla="*/ 0 w 2343150"/>
              <a:gd name="connsiteY0" fmla="*/ 92075 h 314454"/>
              <a:gd name="connsiteX1" fmla="*/ 628650 w 2343150"/>
              <a:gd name="connsiteY1" fmla="*/ 120650 h 314454"/>
              <a:gd name="connsiteX2" fmla="*/ 962025 w 2343150"/>
              <a:gd name="connsiteY2" fmla="*/ 273050 h 314454"/>
              <a:gd name="connsiteX3" fmla="*/ 1304925 w 2343150"/>
              <a:gd name="connsiteY3" fmla="*/ 301625 h 314454"/>
              <a:gd name="connsiteX4" fmla="*/ 1514475 w 2343150"/>
              <a:gd name="connsiteY4" fmla="*/ 92075 h 314454"/>
              <a:gd name="connsiteX5" fmla="*/ 1743075 w 2343150"/>
              <a:gd name="connsiteY5" fmla="*/ 6350 h 314454"/>
              <a:gd name="connsiteX6" fmla="*/ 2343150 w 2343150"/>
              <a:gd name="connsiteY6" fmla="*/ 6350 h 314454"/>
              <a:gd name="connsiteX7" fmla="*/ 2343150 w 2343150"/>
              <a:gd name="connsiteY7" fmla="*/ 6350 h 31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3150" h="314454">
                <a:moveTo>
                  <a:pt x="0" y="92075"/>
                </a:moveTo>
                <a:cubicBezTo>
                  <a:pt x="234156" y="91281"/>
                  <a:pt x="468313" y="90487"/>
                  <a:pt x="628650" y="120650"/>
                </a:cubicBezTo>
                <a:cubicBezTo>
                  <a:pt x="788988" y="150813"/>
                  <a:pt x="849313" y="242888"/>
                  <a:pt x="962025" y="273050"/>
                </a:cubicBezTo>
                <a:cubicBezTo>
                  <a:pt x="1074737" y="303212"/>
                  <a:pt x="1212850" y="331787"/>
                  <a:pt x="1304925" y="301625"/>
                </a:cubicBezTo>
                <a:cubicBezTo>
                  <a:pt x="1397000" y="271463"/>
                  <a:pt x="1441450" y="141287"/>
                  <a:pt x="1514475" y="92075"/>
                </a:cubicBezTo>
                <a:cubicBezTo>
                  <a:pt x="1587500" y="42863"/>
                  <a:pt x="1604963" y="20637"/>
                  <a:pt x="1743075" y="6350"/>
                </a:cubicBezTo>
                <a:cubicBezTo>
                  <a:pt x="1881188" y="-7938"/>
                  <a:pt x="2343150" y="6350"/>
                  <a:pt x="2343150" y="6350"/>
                </a:cubicBezTo>
                <a:lnTo>
                  <a:pt x="2343150" y="6350"/>
                </a:lnTo>
              </a:path>
            </a:pathLst>
          </a:custGeom>
          <a:ln w="1905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6" name="Freeform 25"/>
          <p:cNvSpPr/>
          <p:nvPr/>
        </p:nvSpPr>
        <p:spPr>
          <a:xfrm>
            <a:off x="6248400" y="1592528"/>
            <a:ext cx="2314575" cy="48596"/>
          </a:xfrm>
          <a:custGeom>
            <a:avLst/>
            <a:gdLst>
              <a:gd name="connsiteX0" fmla="*/ 0 w 2314575"/>
              <a:gd name="connsiteY0" fmla="*/ 0 h 48596"/>
              <a:gd name="connsiteX1" fmla="*/ 400050 w 2314575"/>
              <a:gd name="connsiteY1" fmla="*/ 9525 h 48596"/>
              <a:gd name="connsiteX2" fmla="*/ 552450 w 2314575"/>
              <a:gd name="connsiteY2" fmla="*/ 0 h 48596"/>
              <a:gd name="connsiteX3" fmla="*/ 952500 w 2314575"/>
              <a:gd name="connsiteY3" fmla="*/ 9525 h 48596"/>
              <a:gd name="connsiteX4" fmla="*/ 1219200 w 2314575"/>
              <a:gd name="connsiteY4" fmla="*/ 47625 h 48596"/>
              <a:gd name="connsiteX5" fmla="*/ 1828800 w 2314575"/>
              <a:gd name="connsiteY5" fmla="*/ 38100 h 48596"/>
              <a:gd name="connsiteX6" fmla="*/ 2314575 w 2314575"/>
              <a:gd name="connsiteY6" fmla="*/ 38100 h 48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4575" h="48596">
                <a:moveTo>
                  <a:pt x="0" y="0"/>
                </a:moveTo>
                <a:lnTo>
                  <a:pt x="400050" y="9525"/>
                </a:lnTo>
                <a:cubicBezTo>
                  <a:pt x="492125" y="9525"/>
                  <a:pt x="460375" y="0"/>
                  <a:pt x="552450" y="0"/>
                </a:cubicBezTo>
                <a:cubicBezTo>
                  <a:pt x="644525" y="0"/>
                  <a:pt x="841375" y="1588"/>
                  <a:pt x="952500" y="9525"/>
                </a:cubicBezTo>
                <a:cubicBezTo>
                  <a:pt x="1063625" y="17462"/>
                  <a:pt x="1073150" y="42863"/>
                  <a:pt x="1219200" y="47625"/>
                </a:cubicBezTo>
                <a:cubicBezTo>
                  <a:pt x="1365250" y="52387"/>
                  <a:pt x="1828800" y="38100"/>
                  <a:pt x="1828800" y="38100"/>
                </a:cubicBezTo>
                <a:lnTo>
                  <a:pt x="2314575" y="38100"/>
                </a:lnTo>
              </a:path>
            </a:pathLst>
          </a:custGeom>
          <a:ln w="1905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9" name="Freeform 28"/>
          <p:cNvSpPr/>
          <p:nvPr/>
        </p:nvSpPr>
        <p:spPr>
          <a:xfrm>
            <a:off x="3476625" y="1600200"/>
            <a:ext cx="2247900" cy="30691"/>
          </a:xfrm>
          <a:custGeom>
            <a:avLst/>
            <a:gdLst>
              <a:gd name="connsiteX0" fmla="*/ 0 w 2247900"/>
              <a:gd name="connsiteY0" fmla="*/ 28575 h 30691"/>
              <a:gd name="connsiteX1" fmla="*/ 704850 w 2247900"/>
              <a:gd name="connsiteY1" fmla="*/ 0 h 30691"/>
              <a:gd name="connsiteX2" fmla="*/ 1123950 w 2247900"/>
              <a:gd name="connsiteY2" fmla="*/ 28575 h 30691"/>
              <a:gd name="connsiteX3" fmla="*/ 1562100 w 2247900"/>
              <a:gd name="connsiteY3" fmla="*/ 28575 h 30691"/>
              <a:gd name="connsiteX4" fmla="*/ 2076450 w 2247900"/>
              <a:gd name="connsiteY4" fmla="*/ 28575 h 30691"/>
              <a:gd name="connsiteX5" fmla="*/ 2247900 w 2247900"/>
              <a:gd name="connsiteY5" fmla="*/ 28575 h 30691"/>
              <a:gd name="connsiteX6" fmla="*/ 2247900 w 2247900"/>
              <a:gd name="connsiteY6" fmla="*/ 28575 h 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7900" h="30691">
                <a:moveTo>
                  <a:pt x="0" y="28575"/>
                </a:moveTo>
                <a:cubicBezTo>
                  <a:pt x="258762" y="14287"/>
                  <a:pt x="517525" y="0"/>
                  <a:pt x="704850" y="0"/>
                </a:cubicBezTo>
                <a:cubicBezTo>
                  <a:pt x="892175" y="0"/>
                  <a:pt x="981075" y="23812"/>
                  <a:pt x="1123950" y="28575"/>
                </a:cubicBezTo>
                <a:cubicBezTo>
                  <a:pt x="1266825" y="33338"/>
                  <a:pt x="1562100" y="28575"/>
                  <a:pt x="1562100" y="28575"/>
                </a:cubicBezTo>
                <a:lnTo>
                  <a:pt x="2076450" y="28575"/>
                </a:lnTo>
                <a:lnTo>
                  <a:pt x="2247900" y="28575"/>
                </a:lnTo>
                <a:lnTo>
                  <a:pt x="2247900" y="28575"/>
                </a:lnTo>
              </a:path>
            </a:pathLst>
          </a:custGeom>
          <a:ln w="1905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30" name="Freeform 29"/>
          <p:cNvSpPr/>
          <p:nvPr/>
        </p:nvSpPr>
        <p:spPr>
          <a:xfrm>
            <a:off x="3429000" y="2011891"/>
            <a:ext cx="2295525" cy="47625"/>
          </a:xfrm>
          <a:custGeom>
            <a:avLst/>
            <a:gdLst>
              <a:gd name="connsiteX0" fmla="*/ 0 w 2295525"/>
              <a:gd name="connsiteY0" fmla="*/ 0 h 47625"/>
              <a:gd name="connsiteX1" fmla="*/ 323850 w 2295525"/>
              <a:gd name="connsiteY1" fmla="*/ 28575 h 47625"/>
              <a:gd name="connsiteX2" fmla="*/ 828675 w 2295525"/>
              <a:gd name="connsiteY2" fmla="*/ 38100 h 47625"/>
              <a:gd name="connsiteX3" fmla="*/ 1571625 w 2295525"/>
              <a:gd name="connsiteY3" fmla="*/ 47625 h 47625"/>
              <a:gd name="connsiteX4" fmla="*/ 2105025 w 2295525"/>
              <a:gd name="connsiteY4" fmla="*/ 47625 h 47625"/>
              <a:gd name="connsiteX5" fmla="*/ 2295525 w 2295525"/>
              <a:gd name="connsiteY5" fmla="*/ 4762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5525" h="47625">
                <a:moveTo>
                  <a:pt x="0" y="0"/>
                </a:moveTo>
                <a:cubicBezTo>
                  <a:pt x="92869" y="11112"/>
                  <a:pt x="185738" y="22225"/>
                  <a:pt x="323850" y="28575"/>
                </a:cubicBezTo>
                <a:cubicBezTo>
                  <a:pt x="461963" y="34925"/>
                  <a:pt x="828675" y="38100"/>
                  <a:pt x="828675" y="38100"/>
                </a:cubicBezTo>
                <a:lnTo>
                  <a:pt x="1571625" y="47625"/>
                </a:lnTo>
                <a:lnTo>
                  <a:pt x="2105025" y="47625"/>
                </a:lnTo>
                <a:lnTo>
                  <a:pt x="2295525" y="47625"/>
                </a:lnTo>
              </a:path>
            </a:pathLst>
          </a:custGeom>
          <a:ln w="1905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32" name="AutoShape 6" descr="C:\Users\gbao\AppData\Roaming\Tencent\Users\233171971\QQ\WinTemp\RichOle\@{])X`@TBOUU3R`G)AH0V.jp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AutoShape 7" descr="C:\Users\gbao\AppData\Roaming\Tencent\Users\233171971\QQ\WinTemp\RichOle\@{])X`@TBOUU3R`G)AH0V.jpg"/>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AutoShape 8" descr="C:\Users\gbao\AppData\Roaming\Tencent\Users\233171971\QQ\WinTemp\RichOle\@{])X`@TBOUU3R`G)AH0V.jpg"/>
          <p:cNvSpPr>
            <a:spLocks noChangeAspect="1" noChangeArrowheads="1"/>
          </p:cNvSpPr>
          <p:nvPr/>
        </p:nvSpPr>
        <p:spPr bwMode="auto">
          <a:xfrm>
            <a:off x="304800"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AutoShape 9" descr="C:\Users\gbao\AppData\Roaming\Tencent\Users\233171971\QQ\WinTemp\RichOle\@{])X`@TBOUU3R`G)AH0V.jpg"/>
          <p:cNvSpPr>
            <a:spLocks noChangeAspect="1" noChangeArrowheads="1"/>
          </p:cNvSpPr>
          <p:nvPr/>
        </p:nvSpPr>
        <p:spPr bwMode="auto">
          <a:xfrm>
            <a:off x="457200" y="457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2" name="Picture 10" descr="C:\Users\gbao\AppData\Roaming\Tencent\Users\233171971\QQ\WinTemp\RichOle\GDKAH5@WH{V]PIG6(GJFUL6.jpg"/>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3600" y="4408496"/>
            <a:ext cx="2804593" cy="107790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81001" y="1924499"/>
            <a:ext cx="2511584" cy="719165"/>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t>Statistical region merging (SRM) color segmentation</a:t>
            </a:r>
            <a:endParaRPr lang="en-US" sz="1200" dirty="0"/>
          </a:p>
        </p:txBody>
      </p:sp>
      <p:sp>
        <p:nvSpPr>
          <p:cNvPr id="11" name="TextBox 10"/>
          <p:cNvSpPr txBox="1"/>
          <p:nvPr/>
        </p:nvSpPr>
        <p:spPr>
          <a:xfrm>
            <a:off x="497329" y="1247001"/>
            <a:ext cx="2245871" cy="338554"/>
          </a:xfrm>
          <a:prstGeom prst="rect">
            <a:avLst/>
          </a:prstGeom>
          <a:noFill/>
        </p:spPr>
        <p:txBody>
          <a:bodyPr wrap="none" rtlCol="0">
            <a:spAutoFit/>
          </a:bodyPr>
          <a:lstStyle/>
          <a:p>
            <a:r>
              <a:rPr lang="en-US" sz="1600" dirty="0" smtClean="0"/>
              <a:t>Input endoscopic images</a:t>
            </a:r>
            <a:endParaRPr lang="en-US" sz="1600" dirty="0"/>
          </a:p>
        </p:txBody>
      </p:sp>
      <p:cxnSp>
        <p:nvCxnSpPr>
          <p:cNvPr id="14" name="Straight Arrow Connector 13"/>
          <p:cNvCxnSpPr>
            <a:stCxn id="11" idx="2"/>
            <a:endCxn id="8" idx="0"/>
          </p:cNvCxnSpPr>
          <p:nvPr/>
        </p:nvCxnSpPr>
        <p:spPr>
          <a:xfrm>
            <a:off x="1620265" y="1585555"/>
            <a:ext cx="16528" cy="338944"/>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39" name="Straight Arrow Connector 38"/>
          <p:cNvCxnSpPr>
            <a:stCxn id="8" idx="2"/>
            <a:endCxn id="50" idx="0"/>
          </p:cNvCxnSpPr>
          <p:nvPr/>
        </p:nvCxnSpPr>
        <p:spPr>
          <a:xfrm>
            <a:off x="1636793" y="2643664"/>
            <a:ext cx="1507" cy="480536"/>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40" name="Straight Arrow Connector 39"/>
          <p:cNvCxnSpPr>
            <a:stCxn id="50" idx="2"/>
            <a:endCxn id="51" idx="0"/>
          </p:cNvCxnSpPr>
          <p:nvPr/>
        </p:nvCxnSpPr>
        <p:spPr>
          <a:xfrm flipH="1">
            <a:off x="1636793" y="3733800"/>
            <a:ext cx="1507" cy="430888"/>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41" name="TextBox 40"/>
          <p:cNvSpPr txBox="1"/>
          <p:nvPr/>
        </p:nvSpPr>
        <p:spPr>
          <a:xfrm>
            <a:off x="342151" y="5254823"/>
            <a:ext cx="1029449" cy="307777"/>
          </a:xfrm>
          <a:prstGeom prst="rect">
            <a:avLst/>
          </a:prstGeom>
          <a:noFill/>
        </p:spPr>
        <p:txBody>
          <a:bodyPr wrap="none" rtlCol="0">
            <a:spAutoFit/>
          </a:bodyPr>
          <a:lstStyle/>
          <a:p>
            <a:r>
              <a:rPr lang="en-US" sz="1400" dirty="0" smtClean="0"/>
              <a:t>Face tunnel</a:t>
            </a:r>
            <a:endParaRPr lang="en-US" sz="1400" dirty="0"/>
          </a:p>
        </p:txBody>
      </p:sp>
      <p:sp>
        <p:nvSpPr>
          <p:cNvPr id="42" name="TextBox 41"/>
          <p:cNvSpPr txBox="1"/>
          <p:nvPr/>
        </p:nvSpPr>
        <p:spPr>
          <a:xfrm>
            <a:off x="1878975" y="5254823"/>
            <a:ext cx="1016625" cy="307777"/>
          </a:xfrm>
          <a:prstGeom prst="rect">
            <a:avLst/>
          </a:prstGeom>
          <a:noFill/>
        </p:spPr>
        <p:txBody>
          <a:bodyPr wrap="none" rtlCol="0">
            <a:spAutoFit/>
          </a:bodyPr>
          <a:lstStyle/>
          <a:p>
            <a:r>
              <a:rPr lang="en-US" sz="1400" dirty="0" smtClean="0"/>
              <a:t>Face lumen</a:t>
            </a:r>
            <a:endParaRPr lang="en-US" sz="1400" dirty="0"/>
          </a:p>
        </p:txBody>
      </p:sp>
      <p:cxnSp>
        <p:nvCxnSpPr>
          <p:cNvPr id="43" name="Straight Arrow Connector 42"/>
          <p:cNvCxnSpPr/>
          <p:nvPr/>
        </p:nvCxnSpPr>
        <p:spPr>
          <a:xfrm>
            <a:off x="805947" y="4850487"/>
            <a:ext cx="0" cy="404336"/>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47" name="Straight Arrow Connector 46"/>
          <p:cNvCxnSpPr>
            <a:endCxn id="42" idx="0"/>
          </p:cNvCxnSpPr>
          <p:nvPr/>
        </p:nvCxnSpPr>
        <p:spPr>
          <a:xfrm>
            <a:off x="2387288" y="4850487"/>
            <a:ext cx="0" cy="404336"/>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50" name="Rectangle 49"/>
          <p:cNvSpPr/>
          <p:nvPr/>
        </p:nvSpPr>
        <p:spPr>
          <a:xfrm>
            <a:off x="609600" y="3124200"/>
            <a:ext cx="2057400" cy="6096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Feature extraction</a:t>
            </a:r>
          </a:p>
        </p:txBody>
      </p:sp>
      <p:sp>
        <p:nvSpPr>
          <p:cNvPr id="51" name="Rectangle 50"/>
          <p:cNvSpPr/>
          <p:nvPr/>
        </p:nvSpPr>
        <p:spPr>
          <a:xfrm>
            <a:off x="381001" y="4164688"/>
            <a:ext cx="2511583" cy="67704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t>Support vector machine (SVM) </a:t>
            </a:r>
            <a:r>
              <a:rPr lang="en-US" sz="1200" dirty="0"/>
              <a:t>classification</a:t>
            </a:r>
          </a:p>
        </p:txBody>
      </p:sp>
      <p:pic>
        <p:nvPicPr>
          <p:cNvPr id="69" name="Picture 3" descr="C:\Users\gbao\AppData\Roaming\Tencent\Users\233171971\QQ\WinTemp\RichOle\I95${C}O_8HODQE35)93B]H.jpg"/>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3505200" y="2292824"/>
            <a:ext cx="2413134" cy="838200"/>
          </a:xfrm>
          <a:prstGeom prst="rect">
            <a:avLst/>
          </a:prstGeom>
          <a:noFill/>
          <a:extLst>
            <a:ext uri="{909E8E84-426E-40DD-AFC4-6F175D3DCCD1}">
              <a14:hiddenFill xmlns:a14="http://schemas.microsoft.com/office/drawing/2010/main">
                <a:solidFill>
                  <a:srgbClr val="FFFFFF"/>
                </a:solidFill>
              </a14:hiddenFill>
            </a:ext>
          </a:extLst>
        </p:spPr>
      </p:pic>
      <p:sp>
        <p:nvSpPr>
          <p:cNvPr id="70" name="TextBox 69"/>
          <p:cNvSpPr txBox="1"/>
          <p:nvPr/>
        </p:nvSpPr>
        <p:spPr>
          <a:xfrm>
            <a:off x="4197042" y="1247001"/>
            <a:ext cx="1029449" cy="307777"/>
          </a:xfrm>
          <a:prstGeom prst="rect">
            <a:avLst/>
          </a:prstGeom>
          <a:noFill/>
        </p:spPr>
        <p:txBody>
          <a:bodyPr wrap="none" rtlCol="0">
            <a:spAutoFit/>
          </a:bodyPr>
          <a:lstStyle/>
          <a:p>
            <a:r>
              <a:rPr lang="en-US" sz="1400" dirty="0" smtClean="0"/>
              <a:t>Face tunnel</a:t>
            </a:r>
            <a:endParaRPr lang="en-US" sz="1400" dirty="0"/>
          </a:p>
        </p:txBody>
      </p:sp>
      <p:sp>
        <p:nvSpPr>
          <p:cNvPr id="71" name="TextBox 70"/>
          <p:cNvSpPr txBox="1"/>
          <p:nvPr/>
        </p:nvSpPr>
        <p:spPr>
          <a:xfrm>
            <a:off x="6921187" y="1247000"/>
            <a:ext cx="1016625" cy="307777"/>
          </a:xfrm>
          <a:prstGeom prst="rect">
            <a:avLst/>
          </a:prstGeom>
          <a:noFill/>
        </p:spPr>
        <p:txBody>
          <a:bodyPr wrap="none" rtlCol="0">
            <a:spAutoFit/>
          </a:bodyPr>
          <a:lstStyle/>
          <a:p>
            <a:r>
              <a:rPr lang="en-US" sz="1400" dirty="0" smtClean="0"/>
              <a:t>Face lumen</a:t>
            </a:r>
            <a:endParaRPr lang="en-US" sz="1400" dirty="0"/>
          </a:p>
        </p:txBody>
      </p:sp>
      <p:cxnSp>
        <p:nvCxnSpPr>
          <p:cNvPr id="72" name="Straight Arrow Connector 71"/>
          <p:cNvCxnSpPr>
            <a:stCxn id="69" idx="2"/>
          </p:cNvCxnSpPr>
          <p:nvPr/>
        </p:nvCxnSpPr>
        <p:spPr>
          <a:xfrm>
            <a:off x="4711767" y="3131024"/>
            <a:ext cx="0" cy="297976"/>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75" name="Straight Arrow Connector 74"/>
          <p:cNvCxnSpPr>
            <a:stCxn id="3075" idx="2"/>
          </p:cNvCxnSpPr>
          <p:nvPr/>
        </p:nvCxnSpPr>
        <p:spPr>
          <a:xfrm>
            <a:off x="7480233" y="3124200"/>
            <a:ext cx="3534" cy="30480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78" name="TextBox 77"/>
          <p:cNvSpPr txBox="1"/>
          <p:nvPr/>
        </p:nvSpPr>
        <p:spPr>
          <a:xfrm>
            <a:off x="3962400" y="3505200"/>
            <a:ext cx="4425892" cy="307777"/>
          </a:xfrm>
          <a:prstGeom prst="rect">
            <a:avLst/>
          </a:prstGeom>
          <a:noFill/>
        </p:spPr>
        <p:txBody>
          <a:bodyPr wrap="none" rtlCol="0">
            <a:spAutoFit/>
          </a:bodyPr>
          <a:lstStyle/>
          <a:p>
            <a:r>
              <a:rPr lang="en-US" sz="1400" dirty="0" smtClean="0"/>
              <a:t>Size of darkest region, RGB values </a:t>
            </a:r>
            <a:r>
              <a:rPr lang="en-US" sz="1400" dirty="0"/>
              <a:t>for the darkest </a:t>
            </a:r>
            <a:r>
              <a:rPr lang="en-US" sz="1400" dirty="0" smtClean="0"/>
              <a:t>region…. </a:t>
            </a:r>
            <a:endParaRPr lang="en-US" sz="1400" dirty="0"/>
          </a:p>
        </p:txBody>
      </p:sp>
      <p:cxnSp>
        <p:nvCxnSpPr>
          <p:cNvPr id="80" name="Straight Arrow Connector 79"/>
          <p:cNvCxnSpPr/>
          <p:nvPr/>
        </p:nvCxnSpPr>
        <p:spPr>
          <a:xfrm>
            <a:off x="7480233" y="3962400"/>
            <a:ext cx="3534" cy="281465"/>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84" name="Straight Arrow Connector 83"/>
          <p:cNvCxnSpPr/>
          <p:nvPr/>
        </p:nvCxnSpPr>
        <p:spPr>
          <a:xfrm>
            <a:off x="4724400" y="3969224"/>
            <a:ext cx="3534" cy="281465"/>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pic>
        <p:nvPicPr>
          <p:cNvPr id="2057" name="Picture 3" descr="C:\Users\gbao\AppData\Roaming\Tencent\Users\233171971\QQ\WinTemp\RichOle\UZYJ8F4$5QSTAT{1NZ0Z0LR.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28004" y="4507507"/>
            <a:ext cx="843996" cy="21689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6" descr="C:\Users\gbao\AppData\Roaming\Tencent\Users\233171971\QQ\WinTemp\RichOle\]0OQ3G2{}Y$C3`N}BOP(W6C.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02537" y="4800600"/>
            <a:ext cx="2834390" cy="82650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09600" y="6019800"/>
            <a:ext cx="8426450" cy="338554"/>
          </a:xfrm>
          <a:prstGeom prst="rect">
            <a:avLst/>
          </a:prstGeom>
        </p:spPr>
        <p:txBody>
          <a:bodyPr wrap="square">
            <a:spAutoFit/>
          </a:bodyPr>
          <a:lstStyle/>
          <a:p>
            <a:pPr lvl="1">
              <a:spcAft>
                <a:spcPts val="600"/>
              </a:spcAft>
            </a:pPr>
            <a:r>
              <a:rPr lang="en-US" sz="800" b="1" dirty="0">
                <a:solidFill>
                  <a:srgbClr val="F1F1F1"/>
                </a:solidFill>
              </a:rPr>
              <a:t>G. Bao, </a:t>
            </a:r>
            <a:r>
              <a:rPr lang="en-US" sz="800" dirty="0">
                <a:solidFill>
                  <a:srgbClr val="F1F1F1"/>
                </a:solidFill>
              </a:rPr>
              <a:t>Y. Ye, U. Khan, X. Zheng and K. Pahlavan, "Modeling of the Movement of the Endoscopy Capsule inside GI Tract based on the Captured Endoscopic Images" , </a:t>
            </a:r>
            <a:r>
              <a:rPr lang="en-US" sz="800" i="1" dirty="0">
                <a:solidFill>
                  <a:srgbClr val="F1F1F1"/>
                </a:solidFill>
              </a:rPr>
              <a:t>The 2012 International Conference on Modeling, Simulation and Visualization Methods (MSV), </a:t>
            </a:r>
            <a:r>
              <a:rPr lang="en-US" sz="800" dirty="0">
                <a:solidFill>
                  <a:srgbClr val="F1F1F1"/>
                </a:solidFill>
              </a:rPr>
              <a:t>Las Vegas, USA, July, 2012.</a:t>
            </a:r>
          </a:p>
        </p:txBody>
      </p:sp>
    </p:spTree>
    <p:extLst>
      <p:ext uri="{BB962C8B-B14F-4D97-AF65-F5344CB8AC3E}">
        <p14:creationId xmlns:p14="http://schemas.microsoft.com/office/powerpoint/2010/main" val="360193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fade">
                                      <p:cBhvr>
                                        <p:cTn id="7" dur="500"/>
                                        <p:tgtEl>
                                          <p:spTgt spid="3077"/>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500"/>
                                        <p:tgtEl>
                                          <p:spTgt spid="71"/>
                                        </p:tgtEl>
                                      </p:cBhvr>
                                    </p:animEffect>
                                  </p:childTnLst>
                                </p:cTn>
                              </p:par>
                              <p:par>
                                <p:cTn id="38" presetID="10" presetClass="entr" presetSubtype="0" fill="hold" nodeType="with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childTnLst>
                                </p:cTn>
                              </p:par>
                              <p:par>
                                <p:cTn id="41" presetID="10" presetClass="entr" presetSubtype="0" fill="hold" nodeType="withEffect">
                                  <p:stCondLst>
                                    <p:cond delay="0"/>
                                  </p:stCondLst>
                                  <p:childTnLst>
                                    <p:set>
                                      <p:cBhvr>
                                        <p:cTn id="42" dur="1" fill="hold">
                                          <p:stCondLst>
                                            <p:cond delay="0"/>
                                          </p:stCondLst>
                                        </p:cTn>
                                        <p:tgtEl>
                                          <p:spTgt spid="3075"/>
                                        </p:tgtEl>
                                        <p:attrNameLst>
                                          <p:attrName>style.visibility</p:attrName>
                                        </p:attrNameLst>
                                      </p:cBhvr>
                                      <p:to>
                                        <p:strVal val="visible"/>
                                      </p:to>
                                    </p:set>
                                    <p:animEffect transition="in" filter="fade">
                                      <p:cBhvr>
                                        <p:cTn id="43" dur="500"/>
                                        <p:tgtEl>
                                          <p:spTgt spid="307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fade">
                                      <p:cBhvr>
                                        <p:cTn id="54" dur="500"/>
                                        <p:tgtEl>
                                          <p:spTgt spid="78"/>
                                        </p:tgtEl>
                                      </p:cBhvr>
                                    </p:animEffect>
                                  </p:childTnLst>
                                </p:cTn>
                              </p:par>
                              <p:par>
                                <p:cTn id="55" presetID="10" presetClass="entr" presetSubtype="0" fill="hold" nodeType="withEffect">
                                  <p:stCondLst>
                                    <p:cond delay="0"/>
                                  </p:stCondLst>
                                  <p:childTnLst>
                                    <p:set>
                                      <p:cBhvr>
                                        <p:cTn id="56" dur="1" fill="hold">
                                          <p:stCondLst>
                                            <p:cond delay="0"/>
                                          </p:stCondLst>
                                        </p:cTn>
                                        <p:tgtEl>
                                          <p:spTgt spid="72"/>
                                        </p:tgtEl>
                                        <p:attrNameLst>
                                          <p:attrName>style.visibility</p:attrName>
                                        </p:attrNameLst>
                                      </p:cBhvr>
                                      <p:to>
                                        <p:strVal val="visible"/>
                                      </p:to>
                                    </p:set>
                                    <p:animEffect transition="in" filter="fade">
                                      <p:cBhvr>
                                        <p:cTn id="57" dur="500"/>
                                        <p:tgtEl>
                                          <p:spTgt spid="72"/>
                                        </p:tgtEl>
                                      </p:cBhvr>
                                    </p:animEffect>
                                  </p:childTnLst>
                                </p:cTn>
                              </p:par>
                              <p:par>
                                <p:cTn id="58" presetID="10" presetClass="entr" presetSubtype="0" fill="hold" nodeType="with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500"/>
                                        <p:tgtEl>
                                          <p:spTgt spid="7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082"/>
                                        </p:tgtEl>
                                        <p:attrNameLst>
                                          <p:attrName>style.visibility</p:attrName>
                                        </p:attrNameLst>
                                      </p:cBhvr>
                                      <p:to>
                                        <p:strVal val="visible"/>
                                      </p:to>
                                    </p:set>
                                    <p:animEffect transition="in" filter="fade">
                                      <p:cBhvr>
                                        <p:cTn id="65" dur="500"/>
                                        <p:tgtEl>
                                          <p:spTgt spid="3082"/>
                                        </p:tgtEl>
                                      </p:cBhvr>
                                    </p:animEffect>
                                  </p:childTnLst>
                                </p:cTn>
                              </p:par>
                              <p:par>
                                <p:cTn id="66" presetID="10" presetClass="entr" presetSubtype="0" fill="hold"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500"/>
                                        <p:tgtEl>
                                          <p:spTgt spid="4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fade">
                                      <p:cBhvr>
                                        <p:cTn id="74" dur="500"/>
                                        <p:tgtEl>
                                          <p:spTgt spid="42"/>
                                        </p:tgtEl>
                                      </p:cBhvr>
                                    </p:animEffect>
                                  </p:childTnLst>
                                </p:cTn>
                              </p:par>
                              <p:par>
                                <p:cTn id="75" presetID="10" presetClass="entr" presetSubtype="0" fill="hold"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500"/>
                                        <p:tgtEl>
                                          <p:spTgt spid="43"/>
                                        </p:tgtEl>
                                      </p:cBhvr>
                                    </p:animEffect>
                                  </p:childTnLst>
                                </p:cTn>
                              </p:par>
                              <p:par>
                                <p:cTn id="78" presetID="10" presetClass="entr" presetSubtype="0" fill="hold" nodeType="with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fade">
                                      <p:cBhvr>
                                        <p:cTn id="80" dur="500"/>
                                        <p:tgtEl>
                                          <p:spTgt spid="4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childTnLst>
                                </p:cTn>
                              </p:par>
                              <p:par>
                                <p:cTn id="84" presetID="10" presetClass="entr" presetSubtype="0" fill="hold" nodeType="withEffect">
                                  <p:stCondLst>
                                    <p:cond delay="0"/>
                                  </p:stCondLst>
                                  <p:childTnLst>
                                    <p:set>
                                      <p:cBhvr>
                                        <p:cTn id="85" dur="1" fill="hold">
                                          <p:stCondLst>
                                            <p:cond delay="0"/>
                                          </p:stCondLst>
                                        </p:cTn>
                                        <p:tgtEl>
                                          <p:spTgt spid="80"/>
                                        </p:tgtEl>
                                        <p:attrNameLst>
                                          <p:attrName>style.visibility</p:attrName>
                                        </p:attrNameLst>
                                      </p:cBhvr>
                                      <p:to>
                                        <p:strVal val="visible"/>
                                      </p:to>
                                    </p:set>
                                    <p:animEffect transition="in" filter="fade">
                                      <p:cBhvr>
                                        <p:cTn id="86" dur="500"/>
                                        <p:tgtEl>
                                          <p:spTgt spid="80"/>
                                        </p:tgtEl>
                                      </p:cBhvr>
                                    </p:animEffect>
                                  </p:childTnLst>
                                </p:cTn>
                              </p:par>
                              <p:par>
                                <p:cTn id="87" presetID="10" presetClass="entr" presetSubtype="0" fill="hold" nodeType="withEffect">
                                  <p:stCondLst>
                                    <p:cond delay="0"/>
                                  </p:stCondLst>
                                  <p:childTnLst>
                                    <p:set>
                                      <p:cBhvr>
                                        <p:cTn id="88" dur="1" fill="hold">
                                          <p:stCondLst>
                                            <p:cond delay="0"/>
                                          </p:stCondLst>
                                        </p:cTn>
                                        <p:tgtEl>
                                          <p:spTgt spid="84"/>
                                        </p:tgtEl>
                                        <p:attrNameLst>
                                          <p:attrName>style.visibility</p:attrName>
                                        </p:attrNameLst>
                                      </p:cBhvr>
                                      <p:to>
                                        <p:strVal val="visible"/>
                                      </p:to>
                                    </p:set>
                                    <p:animEffect transition="in" filter="fade">
                                      <p:cBhvr>
                                        <p:cTn id="89" dur="500"/>
                                        <p:tgtEl>
                                          <p:spTgt spid="84"/>
                                        </p:tgtEl>
                                      </p:cBhvr>
                                    </p:animEffect>
                                  </p:childTnLst>
                                </p:cTn>
                              </p:par>
                              <p:par>
                                <p:cTn id="90" presetID="10" presetClass="entr" presetSubtype="0" fill="hold" nodeType="withEffect">
                                  <p:stCondLst>
                                    <p:cond delay="0"/>
                                  </p:stCondLst>
                                  <p:childTnLst>
                                    <p:set>
                                      <p:cBhvr>
                                        <p:cTn id="91" dur="1" fill="hold">
                                          <p:stCondLst>
                                            <p:cond delay="0"/>
                                          </p:stCondLst>
                                        </p:cTn>
                                        <p:tgtEl>
                                          <p:spTgt spid="2057"/>
                                        </p:tgtEl>
                                        <p:attrNameLst>
                                          <p:attrName>style.visibility</p:attrName>
                                        </p:attrNameLst>
                                      </p:cBhvr>
                                      <p:to>
                                        <p:strVal val="visible"/>
                                      </p:to>
                                    </p:set>
                                    <p:animEffect transition="in" filter="fade">
                                      <p:cBhvr>
                                        <p:cTn id="92" dur="500"/>
                                        <p:tgtEl>
                                          <p:spTgt spid="2057"/>
                                        </p:tgtEl>
                                      </p:cBhvr>
                                    </p:animEffect>
                                  </p:childTnLst>
                                </p:cTn>
                              </p:par>
                              <p:par>
                                <p:cTn id="93" presetID="10" presetClass="entr" presetSubtype="0" fill="hold" nodeType="withEffect">
                                  <p:stCondLst>
                                    <p:cond delay="0"/>
                                  </p:stCondLst>
                                  <p:childTnLst>
                                    <p:set>
                                      <p:cBhvr>
                                        <p:cTn id="94" dur="1" fill="hold">
                                          <p:stCondLst>
                                            <p:cond delay="0"/>
                                          </p:stCondLst>
                                        </p:cTn>
                                        <p:tgtEl>
                                          <p:spTgt spid="2060"/>
                                        </p:tgtEl>
                                        <p:attrNameLst>
                                          <p:attrName>style.visibility</p:attrName>
                                        </p:attrNameLst>
                                      </p:cBhvr>
                                      <p:to>
                                        <p:strVal val="visible"/>
                                      </p:to>
                                    </p:set>
                                    <p:animEffect transition="in" filter="fade">
                                      <p:cBhvr>
                                        <p:cTn id="95" dur="500"/>
                                        <p:tgtEl>
                                          <p:spTgt spid="2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6" grpId="0" animBg="1"/>
      <p:bldP spid="29" grpId="0" animBg="1"/>
      <p:bldP spid="30" grpId="0" animBg="1"/>
      <p:bldP spid="8" grpId="0" animBg="1"/>
      <p:bldP spid="11" grpId="0"/>
      <p:bldP spid="41" grpId="0"/>
      <p:bldP spid="42" grpId="0"/>
      <p:bldP spid="50" grpId="0" animBg="1"/>
      <p:bldP spid="51" grpId="0" animBg="1"/>
      <p:bldP spid="70" grpId="0"/>
      <p:bldP spid="71" grpId="0"/>
      <p:bldP spid="7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581470"/>
            <a:ext cx="9172576" cy="1276529"/>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191000" y="1550075"/>
            <a:ext cx="4648200" cy="2031325"/>
          </a:xfrm>
          <a:prstGeom prst="rect">
            <a:avLst/>
          </a:prstGeom>
        </p:spPr>
        <p:txBody>
          <a:bodyPr wrap="square">
            <a:spAutoFit/>
          </a:bodyPr>
          <a:lstStyle/>
          <a:p>
            <a:pPr algn="just"/>
            <a:r>
              <a:rPr lang="en-US" sz="1400" dirty="0" smtClean="0"/>
              <a:t>     The </a:t>
            </a:r>
            <a:r>
              <a:rPr lang="en-US" sz="1400" dirty="0"/>
              <a:t>translation of the endoscopic capsule inside the </a:t>
            </a:r>
            <a:r>
              <a:rPr lang="en-US" sz="1400" dirty="0" smtClean="0"/>
              <a:t>small intestine </a:t>
            </a:r>
            <a:r>
              <a:rPr lang="en-US" sz="1400" dirty="0"/>
              <a:t>can be modeled as a tiny camera passing </a:t>
            </a:r>
            <a:r>
              <a:rPr lang="en-US" sz="1400" dirty="0" smtClean="0"/>
              <a:t>through a </a:t>
            </a:r>
            <a:r>
              <a:rPr lang="en-US" sz="1400" dirty="0"/>
              <a:t>elastic cylindrical </a:t>
            </a:r>
            <a:r>
              <a:rPr lang="en-US" sz="1400" dirty="0" smtClean="0"/>
              <a:t>tube [1-2]. The most recent WCE released by Given Imaging is able to continuously takes pictures </a:t>
            </a:r>
            <a:r>
              <a:rPr lang="en-US" sz="1400" dirty="0"/>
              <a:t>at a rate up to 6 </a:t>
            </a:r>
            <a:r>
              <a:rPr lang="en-US" sz="1400" dirty="0" smtClean="0"/>
              <a:t>frames/sec. </a:t>
            </a:r>
            <a:r>
              <a:rPr lang="en-US" sz="1400" dirty="0"/>
              <a:t>C</a:t>
            </a:r>
            <a:r>
              <a:rPr lang="en-US" sz="1400" dirty="0" smtClean="0"/>
              <a:t>ommon </a:t>
            </a:r>
            <a:r>
              <a:rPr lang="en-US" sz="1400" dirty="0"/>
              <a:t>portions of </a:t>
            </a:r>
            <a:r>
              <a:rPr lang="en-US" sz="1400" dirty="0" smtClean="0"/>
              <a:t>the scene (feature points) </a:t>
            </a:r>
            <a:r>
              <a:rPr lang="en-US" sz="1400" dirty="0"/>
              <a:t>may present between consecutive </a:t>
            </a:r>
            <a:r>
              <a:rPr lang="en-US" sz="1400" dirty="0" smtClean="0"/>
              <a:t>images. The pattern </a:t>
            </a:r>
            <a:r>
              <a:rPr lang="en-US" sz="1400" dirty="0"/>
              <a:t>and magnitudes of the displacements of these </a:t>
            </a:r>
            <a:r>
              <a:rPr lang="en-US" sz="1400" dirty="0" smtClean="0"/>
              <a:t>feature points </a:t>
            </a:r>
            <a:r>
              <a:rPr lang="en-US" sz="1400" dirty="0"/>
              <a:t>can be used as a hint to reveal the speed of </a:t>
            </a:r>
            <a:r>
              <a:rPr lang="en-US" sz="1400" dirty="0" smtClean="0"/>
              <a:t>the endoscopic capsule</a:t>
            </a:r>
            <a:r>
              <a:rPr lang="en-US" sz="1400" dirty="0"/>
              <a:t> </a:t>
            </a:r>
            <a:r>
              <a:rPr lang="en-US" sz="1400" dirty="0" smtClean="0"/>
              <a:t>[3-6].</a:t>
            </a:r>
            <a:endParaRPr lang="en-US" sz="1400" dirty="0"/>
          </a:p>
        </p:txBody>
      </p:sp>
      <p:sp>
        <p:nvSpPr>
          <p:cNvPr id="3" name="Rectangle 2"/>
          <p:cNvSpPr/>
          <p:nvPr/>
        </p:nvSpPr>
        <p:spPr>
          <a:xfrm>
            <a:off x="1000126" y="5638800"/>
            <a:ext cx="7839074" cy="1200329"/>
          </a:xfrm>
          <a:prstGeom prst="rect">
            <a:avLst/>
          </a:prstGeom>
        </p:spPr>
        <p:txBody>
          <a:bodyPr wrap="square">
            <a:spAutoFit/>
          </a:bodyPr>
          <a:lstStyle/>
          <a:p>
            <a:pPr algn="just"/>
            <a:r>
              <a:rPr lang="en-US" sz="900" dirty="0" smtClean="0">
                <a:solidFill>
                  <a:srgbClr val="F1F1F1"/>
                </a:solidFill>
              </a:rPr>
              <a:t>D</a:t>
            </a:r>
            <a:r>
              <a:rPr lang="en-US" sz="900" dirty="0">
                <a:solidFill>
                  <a:srgbClr val="F1F1F1"/>
                </a:solidFill>
              </a:rPr>
              <a:t>. O. </a:t>
            </a:r>
            <a:r>
              <a:rPr lang="en-US" sz="900" dirty="0" err="1">
                <a:solidFill>
                  <a:srgbClr val="F1F1F1"/>
                </a:solidFill>
              </a:rPr>
              <a:t>Faigel</a:t>
            </a:r>
            <a:r>
              <a:rPr lang="en-US" sz="900" dirty="0">
                <a:solidFill>
                  <a:srgbClr val="F1F1F1"/>
                </a:solidFill>
              </a:rPr>
              <a:t> and D. R. Cave, Capsule endoscopy</a:t>
            </a:r>
            <a:r>
              <a:rPr lang="en-US" sz="900" i="1" dirty="0">
                <a:solidFill>
                  <a:srgbClr val="F1F1F1"/>
                </a:solidFill>
              </a:rPr>
              <a:t>. Saunders Elsevier Amsterdam</a:t>
            </a:r>
            <a:r>
              <a:rPr lang="en-US" sz="900" dirty="0">
                <a:solidFill>
                  <a:srgbClr val="F1F1F1"/>
                </a:solidFill>
              </a:rPr>
              <a:t>, 2008.</a:t>
            </a:r>
          </a:p>
          <a:p>
            <a:pPr algn="just"/>
            <a:r>
              <a:rPr lang="en-US" sz="900" dirty="0" smtClean="0">
                <a:solidFill>
                  <a:srgbClr val="F1F1F1"/>
                </a:solidFill>
              </a:rPr>
              <a:t>G</a:t>
            </a:r>
            <a:r>
              <a:rPr lang="en-US" sz="900" dirty="0">
                <a:solidFill>
                  <a:srgbClr val="F1F1F1"/>
                </a:solidFill>
              </a:rPr>
              <a:t>. </a:t>
            </a:r>
            <a:r>
              <a:rPr lang="en-US" sz="900" dirty="0" err="1">
                <a:solidFill>
                  <a:srgbClr val="F1F1F1"/>
                </a:solidFill>
              </a:rPr>
              <a:t>Iddan</a:t>
            </a:r>
            <a:r>
              <a:rPr lang="en-US" sz="900" dirty="0">
                <a:solidFill>
                  <a:srgbClr val="F1F1F1"/>
                </a:solidFill>
              </a:rPr>
              <a:t> , G. </a:t>
            </a:r>
            <a:r>
              <a:rPr lang="en-US" sz="900" dirty="0" err="1">
                <a:solidFill>
                  <a:srgbClr val="F1F1F1"/>
                </a:solidFill>
              </a:rPr>
              <a:t>Meron</a:t>
            </a:r>
            <a:r>
              <a:rPr lang="en-US" sz="900" dirty="0">
                <a:solidFill>
                  <a:srgbClr val="F1F1F1"/>
                </a:solidFill>
              </a:rPr>
              <a:t>, and </a:t>
            </a:r>
            <a:r>
              <a:rPr lang="en-US" sz="900" dirty="0" err="1">
                <a:solidFill>
                  <a:srgbClr val="F1F1F1"/>
                </a:solidFill>
              </a:rPr>
              <a:t>A.Glukhovsky</a:t>
            </a:r>
            <a:r>
              <a:rPr lang="en-US" sz="900" dirty="0">
                <a:solidFill>
                  <a:srgbClr val="F1F1F1"/>
                </a:solidFill>
              </a:rPr>
              <a:t>, et al. </a:t>
            </a:r>
            <a:r>
              <a:rPr lang="en-US" sz="900" i="1" dirty="0">
                <a:solidFill>
                  <a:srgbClr val="F1F1F1"/>
                </a:solidFill>
              </a:rPr>
              <a:t>Wireless capsule endoscopy</a:t>
            </a:r>
            <a:r>
              <a:rPr lang="en-US" sz="900" dirty="0">
                <a:solidFill>
                  <a:srgbClr val="F1F1F1"/>
                </a:solidFill>
              </a:rPr>
              <a:t>. Nature, 2000, 405: 417.</a:t>
            </a:r>
          </a:p>
          <a:p>
            <a:pPr algn="just"/>
            <a:r>
              <a:rPr lang="en-US" sz="900" dirty="0" smtClean="0">
                <a:solidFill>
                  <a:srgbClr val="F1F1F1"/>
                </a:solidFill>
              </a:rPr>
              <a:t>P</a:t>
            </a:r>
            <a:r>
              <a:rPr lang="en-US" sz="900" dirty="0">
                <a:solidFill>
                  <a:srgbClr val="F1F1F1"/>
                </a:solidFill>
              </a:rPr>
              <a:t>. M. </a:t>
            </a:r>
            <a:r>
              <a:rPr lang="en-US" sz="900" dirty="0" err="1">
                <a:solidFill>
                  <a:srgbClr val="F1F1F1"/>
                </a:solidFill>
              </a:rPr>
              <a:t>Szczypinski</a:t>
            </a:r>
            <a:r>
              <a:rPr lang="en-US" sz="900" dirty="0">
                <a:solidFill>
                  <a:srgbClr val="F1F1F1"/>
                </a:solidFill>
              </a:rPr>
              <a:t>, R. D. </a:t>
            </a:r>
            <a:r>
              <a:rPr lang="en-US" sz="900" dirty="0" err="1">
                <a:solidFill>
                  <a:srgbClr val="F1F1F1"/>
                </a:solidFill>
              </a:rPr>
              <a:t>Sriram</a:t>
            </a:r>
            <a:r>
              <a:rPr lang="en-US" sz="900" dirty="0">
                <a:solidFill>
                  <a:srgbClr val="F1F1F1"/>
                </a:solidFill>
              </a:rPr>
              <a:t>, P. V. </a:t>
            </a:r>
            <a:r>
              <a:rPr lang="en-US" sz="900" dirty="0" err="1">
                <a:solidFill>
                  <a:srgbClr val="F1F1F1"/>
                </a:solidFill>
              </a:rPr>
              <a:t>Sriram</a:t>
            </a:r>
            <a:r>
              <a:rPr lang="en-US" sz="900" dirty="0">
                <a:solidFill>
                  <a:srgbClr val="F1F1F1"/>
                </a:solidFill>
              </a:rPr>
              <a:t>, D. N. Reddy et al., “A model of deformable rings for interpretation of wireless capsule endoscopic videos,” </a:t>
            </a:r>
            <a:r>
              <a:rPr lang="en-US" sz="900" i="1" dirty="0">
                <a:solidFill>
                  <a:srgbClr val="F1F1F1"/>
                </a:solidFill>
              </a:rPr>
              <a:t>Medical Image Analysis</a:t>
            </a:r>
            <a:r>
              <a:rPr lang="en-US" sz="900" dirty="0">
                <a:solidFill>
                  <a:srgbClr val="F1F1F1"/>
                </a:solidFill>
              </a:rPr>
              <a:t>, vol. 13, no. 2, p. 312, 2009.</a:t>
            </a:r>
          </a:p>
          <a:p>
            <a:pPr algn="just"/>
            <a:r>
              <a:rPr lang="en-US" sz="900" dirty="0" smtClean="0">
                <a:solidFill>
                  <a:srgbClr val="F1F1F1"/>
                </a:solidFill>
              </a:rPr>
              <a:t>D</a:t>
            </a:r>
            <a:r>
              <a:rPr lang="en-US" sz="900" dirty="0">
                <a:solidFill>
                  <a:srgbClr val="F1F1F1"/>
                </a:solidFill>
              </a:rPr>
              <a:t>. J. </a:t>
            </a:r>
            <a:r>
              <a:rPr lang="en-US" sz="900" dirty="0" err="1">
                <a:solidFill>
                  <a:srgbClr val="F1F1F1"/>
                </a:solidFill>
              </a:rPr>
              <a:t>MirotaI</a:t>
            </a:r>
            <a:r>
              <a:rPr lang="en-US" sz="900" dirty="0">
                <a:solidFill>
                  <a:srgbClr val="F1F1F1"/>
                </a:solidFill>
              </a:rPr>
              <a:t>., M. </a:t>
            </a:r>
            <a:r>
              <a:rPr lang="en-US" sz="900" dirty="0" err="1">
                <a:solidFill>
                  <a:srgbClr val="F1F1F1"/>
                </a:solidFill>
              </a:rPr>
              <a:t>shii</a:t>
            </a:r>
            <a:r>
              <a:rPr lang="en-US" sz="900" dirty="0">
                <a:solidFill>
                  <a:srgbClr val="F1F1F1"/>
                </a:solidFill>
              </a:rPr>
              <a:t>  and G. D. Hager , “Vision-based navigation in image-guided interventions , “ </a:t>
            </a:r>
            <a:r>
              <a:rPr lang="en-US" sz="900" i="1" dirty="0">
                <a:solidFill>
                  <a:srgbClr val="F1F1F1"/>
                </a:solidFill>
              </a:rPr>
              <a:t>Annual review of biomedical engineering</a:t>
            </a:r>
            <a:r>
              <a:rPr lang="en-US" sz="900" dirty="0">
                <a:solidFill>
                  <a:srgbClr val="F1F1F1"/>
                </a:solidFill>
              </a:rPr>
              <a:t>, vol13: 297-319. 2011.</a:t>
            </a:r>
          </a:p>
          <a:p>
            <a:pPr algn="just"/>
            <a:r>
              <a:rPr lang="en-US" sz="900" dirty="0" smtClean="0">
                <a:solidFill>
                  <a:srgbClr val="F1F1F1"/>
                </a:solidFill>
              </a:rPr>
              <a:t>E</a:t>
            </a:r>
            <a:r>
              <a:rPr lang="en-US" sz="900" dirty="0">
                <a:solidFill>
                  <a:srgbClr val="F1F1F1"/>
                </a:solidFill>
              </a:rPr>
              <a:t>. </a:t>
            </a:r>
            <a:r>
              <a:rPr lang="en-US" sz="900" dirty="0" err="1">
                <a:solidFill>
                  <a:srgbClr val="F1F1F1"/>
                </a:solidFill>
              </a:rPr>
              <a:t>Spyrou</a:t>
            </a:r>
            <a:r>
              <a:rPr lang="en-US" sz="900" dirty="0">
                <a:solidFill>
                  <a:srgbClr val="F1F1F1"/>
                </a:solidFill>
              </a:rPr>
              <a:t> and D. </a:t>
            </a:r>
            <a:r>
              <a:rPr lang="en-US" sz="900" dirty="0" err="1">
                <a:solidFill>
                  <a:srgbClr val="F1F1F1"/>
                </a:solidFill>
              </a:rPr>
              <a:t>Iakovidis</a:t>
            </a:r>
            <a:r>
              <a:rPr lang="en-US" sz="900" dirty="0">
                <a:solidFill>
                  <a:srgbClr val="F1F1F1"/>
                </a:solidFill>
              </a:rPr>
              <a:t>. "Video-based measurements for wireless capsule endoscope tracking," </a:t>
            </a:r>
            <a:r>
              <a:rPr lang="en-US" sz="900" i="1" dirty="0">
                <a:solidFill>
                  <a:srgbClr val="F1F1F1"/>
                </a:solidFill>
              </a:rPr>
              <a:t>Measurement Science and Technology</a:t>
            </a:r>
            <a:r>
              <a:rPr lang="en-US" sz="900" dirty="0">
                <a:solidFill>
                  <a:srgbClr val="F1F1F1"/>
                </a:solidFill>
              </a:rPr>
              <a:t>, </a:t>
            </a:r>
            <a:r>
              <a:rPr lang="en-US" sz="900" dirty="0" err="1">
                <a:solidFill>
                  <a:srgbClr val="F1F1F1"/>
                </a:solidFill>
              </a:rPr>
              <a:t>vol</a:t>
            </a:r>
            <a:r>
              <a:rPr lang="en-US" sz="900" dirty="0">
                <a:solidFill>
                  <a:srgbClr val="F1F1F1"/>
                </a:solidFill>
              </a:rPr>
              <a:t> 25(1): 015002, 2014.</a:t>
            </a:r>
          </a:p>
          <a:p>
            <a:pPr algn="just"/>
            <a:r>
              <a:rPr lang="en-US" sz="900" dirty="0" smtClean="0">
                <a:solidFill>
                  <a:srgbClr val="F1F1F1"/>
                </a:solidFill>
              </a:rPr>
              <a:t>F</a:t>
            </a:r>
            <a:r>
              <a:rPr lang="en-US" sz="900" dirty="0">
                <a:solidFill>
                  <a:srgbClr val="F1F1F1"/>
                </a:solidFill>
              </a:rPr>
              <a:t>. De </a:t>
            </a:r>
            <a:r>
              <a:rPr lang="en-US" sz="900" dirty="0" err="1">
                <a:solidFill>
                  <a:srgbClr val="F1F1F1"/>
                </a:solidFill>
              </a:rPr>
              <a:t>Iorio</a:t>
            </a:r>
            <a:r>
              <a:rPr lang="en-US" sz="900" dirty="0">
                <a:solidFill>
                  <a:srgbClr val="F1F1F1"/>
                </a:solidFill>
              </a:rPr>
              <a:t>, C. </a:t>
            </a:r>
            <a:r>
              <a:rPr lang="en-US" sz="900" dirty="0" err="1">
                <a:solidFill>
                  <a:srgbClr val="F1F1F1"/>
                </a:solidFill>
              </a:rPr>
              <a:t>Malagelada</a:t>
            </a:r>
            <a:r>
              <a:rPr lang="en-US" sz="900" dirty="0">
                <a:solidFill>
                  <a:srgbClr val="F1F1F1"/>
                </a:solidFill>
              </a:rPr>
              <a:t>, F. </a:t>
            </a:r>
            <a:r>
              <a:rPr lang="en-US" sz="900" dirty="0" err="1">
                <a:solidFill>
                  <a:srgbClr val="F1F1F1"/>
                </a:solidFill>
              </a:rPr>
              <a:t>Azpiroz</a:t>
            </a:r>
            <a:r>
              <a:rPr lang="en-US" sz="900" dirty="0">
                <a:solidFill>
                  <a:srgbClr val="F1F1F1"/>
                </a:solidFill>
              </a:rPr>
              <a:t>, M. </a:t>
            </a:r>
            <a:r>
              <a:rPr lang="en-US" sz="900" dirty="0" err="1">
                <a:solidFill>
                  <a:srgbClr val="F1F1F1"/>
                </a:solidFill>
              </a:rPr>
              <a:t>Maluenda</a:t>
            </a:r>
            <a:r>
              <a:rPr lang="en-US" sz="900" dirty="0">
                <a:solidFill>
                  <a:srgbClr val="F1F1F1"/>
                </a:solidFill>
              </a:rPr>
              <a:t>, C. </a:t>
            </a:r>
            <a:r>
              <a:rPr lang="en-US" sz="900" dirty="0" err="1">
                <a:solidFill>
                  <a:srgbClr val="F1F1F1"/>
                </a:solidFill>
              </a:rPr>
              <a:t>Violanti</a:t>
            </a:r>
            <a:r>
              <a:rPr lang="en-US" sz="900" dirty="0">
                <a:solidFill>
                  <a:srgbClr val="F1F1F1"/>
                </a:solidFill>
              </a:rPr>
              <a:t>, L. </a:t>
            </a:r>
            <a:r>
              <a:rPr lang="en-US" sz="900" dirty="0" err="1">
                <a:solidFill>
                  <a:srgbClr val="F1F1F1"/>
                </a:solidFill>
              </a:rPr>
              <a:t>Igual</a:t>
            </a:r>
            <a:r>
              <a:rPr lang="en-US" sz="900" dirty="0">
                <a:solidFill>
                  <a:srgbClr val="F1F1F1"/>
                </a:solidFill>
              </a:rPr>
              <a:t>, J. </a:t>
            </a:r>
            <a:r>
              <a:rPr lang="en-US" sz="900" dirty="0" err="1">
                <a:solidFill>
                  <a:srgbClr val="F1F1F1"/>
                </a:solidFill>
              </a:rPr>
              <a:t>Vitri`a</a:t>
            </a:r>
            <a:r>
              <a:rPr lang="en-US" sz="900" dirty="0">
                <a:solidFill>
                  <a:srgbClr val="F1F1F1"/>
                </a:solidFill>
              </a:rPr>
              <a:t>, and J.-r. </a:t>
            </a:r>
            <a:r>
              <a:rPr lang="en-US" sz="900" dirty="0" err="1">
                <a:solidFill>
                  <a:srgbClr val="F1F1F1"/>
                </a:solidFill>
              </a:rPr>
              <a:t>Malagelada</a:t>
            </a:r>
            <a:r>
              <a:rPr lang="en-US" sz="900" dirty="0">
                <a:solidFill>
                  <a:srgbClr val="F1F1F1"/>
                </a:solidFill>
              </a:rPr>
              <a:t>, “Intestinal motor activity, </a:t>
            </a:r>
            <a:r>
              <a:rPr lang="en-US" sz="900" dirty="0" err="1">
                <a:solidFill>
                  <a:srgbClr val="F1F1F1"/>
                </a:solidFill>
              </a:rPr>
              <a:t>endoluminal</a:t>
            </a:r>
            <a:r>
              <a:rPr lang="en-US" sz="900" dirty="0">
                <a:solidFill>
                  <a:srgbClr val="F1F1F1"/>
                </a:solidFill>
              </a:rPr>
              <a:t> motion and transit,” </a:t>
            </a:r>
            <a:r>
              <a:rPr lang="en-US" sz="900" i="1" dirty="0" err="1">
                <a:solidFill>
                  <a:srgbClr val="F1F1F1"/>
                </a:solidFill>
              </a:rPr>
              <a:t>Neurogastroenterology</a:t>
            </a:r>
            <a:r>
              <a:rPr lang="en-US" sz="900" i="1" dirty="0">
                <a:solidFill>
                  <a:srgbClr val="F1F1F1"/>
                </a:solidFill>
              </a:rPr>
              <a:t> &amp; Motility, </a:t>
            </a:r>
            <a:r>
              <a:rPr lang="en-US" sz="900" dirty="0">
                <a:solidFill>
                  <a:srgbClr val="F1F1F1"/>
                </a:solidFill>
              </a:rPr>
              <a:t>vol. 21, no. 12, pp. 1264–e119, 2009.</a:t>
            </a:r>
          </a:p>
        </p:txBody>
      </p:sp>
      <p:sp>
        <p:nvSpPr>
          <p:cNvPr id="14" name="TextBox 13"/>
          <p:cNvSpPr txBox="1"/>
          <p:nvPr/>
        </p:nvSpPr>
        <p:spPr>
          <a:xfrm>
            <a:off x="951346" y="3289012"/>
            <a:ext cx="2706254" cy="276999"/>
          </a:xfrm>
          <a:prstGeom prst="rect">
            <a:avLst/>
          </a:prstGeom>
          <a:noFill/>
        </p:spPr>
        <p:txBody>
          <a:bodyPr wrap="none" rtlCol="0">
            <a:spAutoFit/>
          </a:bodyPr>
          <a:lstStyle/>
          <a:p>
            <a:r>
              <a:rPr lang="en-US" sz="1200" dirty="0" smtClean="0"/>
              <a:t> Transition of WCE inside small intestine </a:t>
            </a:r>
            <a:endParaRPr lang="en-US" sz="1200" dirty="0"/>
          </a:p>
        </p:txBody>
      </p:sp>
      <p:pic>
        <p:nvPicPr>
          <p:cNvPr id="1029" name="Picture 5" descr="C:\Users\gbao\AppData\Roaming\Tencent\Users\233171971\QQ\WinTemp\RichOle\8[WYCN)M}`%$UZ83%V(GX]O.jpg"/>
          <p:cNvPicPr>
            <a:picLocks noChangeAspect="1" noChangeArrowheads="1"/>
          </p:cNvPicPr>
          <p:nvPr/>
        </p:nvPicPr>
        <p:blipFill rotWithShape="1">
          <a:blip r:embed="rId3">
            <a:extLst>
              <a:ext uri="{28A0092B-C50C-407E-A947-70E740481C1C}">
                <a14:useLocalDpi xmlns:a14="http://schemas.microsoft.com/office/drawing/2010/main" val="0"/>
              </a:ext>
            </a:extLst>
          </a:blip>
          <a:srcRect r="38668"/>
          <a:stretch/>
        </p:blipFill>
        <p:spPr bwMode="auto">
          <a:xfrm>
            <a:off x="304799" y="3933825"/>
            <a:ext cx="8505826" cy="9429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447800" y="4980801"/>
            <a:ext cx="7315200" cy="276999"/>
          </a:xfrm>
          <a:prstGeom prst="rect">
            <a:avLst/>
          </a:prstGeom>
        </p:spPr>
        <p:txBody>
          <a:bodyPr wrap="square">
            <a:spAutoFit/>
          </a:bodyPr>
          <a:lstStyle/>
          <a:p>
            <a:r>
              <a:rPr lang="en-US" sz="1200" dirty="0" smtClean="0"/>
              <a:t> </a:t>
            </a:r>
            <a:r>
              <a:rPr lang="en-US" sz="1200" dirty="0"/>
              <a:t>A sequence of consecutive images taken by the </a:t>
            </a:r>
            <a:r>
              <a:rPr lang="en-US" sz="1200" dirty="0" smtClean="0"/>
              <a:t>endoscopic capsule inside small intestine</a:t>
            </a:r>
            <a:endParaRPr lang="en-US" sz="1200" dirty="0"/>
          </a:p>
        </p:txBody>
      </p:sp>
      <p:sp>
        <p:nvSpPr>
          <p:cNvPr id="19"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spcBef>
                <a:spcPct val="0"/>
              </a:spcBef>
            </a:pPr>
            <a:r>
              <a:rPr lang="en-US" altLang="zh-CN" sz="2600" b="1" i="1" dirty="0">
                <a:solidFill>
                  <a:srgbClr val="00B050"/>
                </a:solidFill>
                <a:cs typeface="Times New Roman" panose="02020603050405020304" pitchFamily="18" charset="0"/>
              </a:rPr>
              <a:t>S</a:t>
            </a:r>
            <a:r>
              <a:rPr lang="en-US" altLang="zh-CN" sz="2600" b="1" i="1" dirty="0" smtClean="0">
                <a:solidFill>
                  <a:srgbClr val="00B050"/>
                </a:solidFill>
                <a:cs typeface="Times New Roman" panose="02020603050405020304" pitchFamily="18" charset="0"/>
              </a:rPr>
              <a:t>peed estimation using endoscopic images</a:t>
            </a:r>
            <a:endParaRPr lang="en-US" altLang="zh-CN" sz="2600" b="1" i="1" dirty="0">
              <a:solidFill>
                <a:srgbClr val="00B050"/>
              </a:solidFill>
              <a:cs typeface="Times New Roman" panose="02020603050405020304" pitchFamily="18" charset="0"/>
            </a:endParaRPr>
          </a:p>
        </p:txBody>
      </p:sp>
      <p:pic>
        <p:nvPicPr>
          <p:cNvPr id="15" name="Picture 2" descr="C:\Users\gbao\AppData\Roaming\Tencent\Users\233171971\QQ\WinTemp\RichOle\1QOCXYQE@_2L(5MW}KH1X}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173" y="1636417"/>
            <a:ext cx="3276600" cy="1563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9730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gbao\AppData\Roaming\Tencent\Users\233171971\QQ\WinTemp\RichOle\A`3NOI%`C}XL8}NH26WK{(X.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37607"/>
          <a:stretch/>
        </p:blipFill>
        <p:spPr bwMode="auto">
          <a:xfrm>
            <a:off x="1003300" y="1219200"/>
            <a:ext cx="4483449" cy="196215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gbao\AppData\Roaming\Tencent\Users\233171971\QQ\WinTemp\RichOle\A`3NOI%`C}XL8}NH26WK{(X.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8358"/>
          <a:stretch/>
        </p:blipFill>
        <p:spPr bwMode="auto">
          <a:xfrm>
            <a:off x="5422488" y="1219200"/>
            <a:ext cx="2273712" cy="196215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066800" y="5943600"/>
            <a:ext cx="7991474" cy="1282402"/>
          </a:xfrm>
          <a:prstGeom prst="rect">
            <a:avLst/>
          </a:prstGeom>
        </p:spPr>
        <p:txBody>
          <a:bodyPr wrap="square">
            <a:spAutoFit/>
          </a:bodyPr>
          <a:lstStyle/>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and K. Pahlavan, "A Video Aided RF Localization Technique for the Wireless Capsule Endoscope (WCE) inside Small Intestine," </a:t>
            </a:r>
            <a:r>
              <a:rPr lang="en-US" sz="800" i="1" dirty="0">
                <a:solidFill>
                  <a:srgbClr val="F1F1F1"/>
                </a:solidFill>
              </a:rPr>
              <a:t>8th International Conference on Body Area Networks,</a:t>
            </a:r>
            <a:r>
              <a:rPr lang="en-US" sz="800" dirty="0">
                <a:solidFill>
                  <a:srgbClr val="F1F1F1"/>
                </a:solidFill>
              </a:rPr>
              <a:t> Boston, Massachusetts, United States, September 30 - October 2, 2013</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 </a:t>
            </a:r>
            <a:r>
              <a:rPr lang="en-US" sz="800" dirty="0">
                <a:solidFill>
                  <a:srgbClr val="F1F1F1"/>
                </a:solidFill>
              </a:rPr>
              <a:t>Y. Ye, U. Khan, X. Zheng and K. Pahlavan, "Modeling of the Movement of the Endoscopy Capsule inside GI Tract based on the Captured Endoscopic Images" , </a:t>
            </a:r>
            <a:r>
              <a:rPr lang="en-US" sz="800" i="1" dirty="0">
                <a:solidFill>
                  <a:srgbClr val="F1F1F1"/>
                </a:solidFill>
              </a:rPr>
              <a:t>The 2012 International Conference on Modeling, Simulation and Visualization Methods (MSV), </a:t>
            </a:r>
            <a:r>
              <a:rPr lang="en-US" sz="800" dirty="0">
                <a:solidFill>
                  <a:srgbClr val="F1F1F1"/>
                </a:solidFill>
              </a:rPr>
              <a:t>Las Vegas, USA, July, 2012</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Y. Geng and K. Pahlavan, “A Computer Vision based Speed Estimation Technique for Localizing the Wireless Capsule Endoscope inside Small Intestine,” </a:t>
            </a:r>
            <a:r>
              <a:rPr lang="en-US" sz="800" i="1" dirty="0">
                <a:solidFill>
                  <a:srgbClr val="F1F1F1"/>
                </a:solidFill>
              </a:rPr>
              <a:t>submitted to Signal Processing Letters, IEEE</a:t>
            </a:r>
            <a:r>
              <a:rPr lang="en-US" sz="800" dirty="0">
                <a:solidFill>
                  <a:srgbClr val="F1F1F1"/>
                </a:solidFill>
              </a:rPr>
              <a:t>, April, 2014.</a:t>
            </a:r>
          </a:p>
          <a:p>
            <a:pPr algn="just">
              <a:spcBef>
                <a:spcPts val="200"/>
              </a:spcBef>
              <a:spcAft>
                <a:spcPts val="200"/>
              </a:spcAft>
            </a:pPr>
            <a:endParaRPr lang="en-US" sz="800" dirty="0">
              <a:solidFill>
                <a:srgbClr val="F1F1F1"/>
              </a:solidFill>
            </a:endParaRPr>
          </a:p>
          <a:p>
            <a:pPr algn="just">
              <a:spcBef>
                <a:spcPts val="200"/>
              </a:spcBef>
              <a:spcAft>
                <a:spcPts val="200"/>
              </a:spcAft>
            </a:pPr>
            <a:endParaRPr lang="en-US" sz="800" dirty="0">
              <a:solidFill>
                <a:srgbClr val="F1F1F1"/>
              </a:solidFill>
            </a:endParaRPr>
          </a:p>
        </p:txBody>
      </p:sp>
      <p:sp>
        <p:nvSpPr>
          <p:cNvPr id="18"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spcBef>
                <a:spcPct val="0"/>
              </a:spcBef>
            </a:pPr>
            <a:r>
              <a:rPr lang="en-US" altLang="zh-CN" sz="2600" b="1" i="1" dirty="0">
                <a:solidFill>
                  <a:srgbClr val="00B050"/>
                </a:solidFill>
                <a:cs typeface="Times New Roman" panose="02020603050405020304" pitchFamily="18" charset="0"/>
              </a:rPr>
              <a:t>F</a:t>
            </a:r>
            <a:r>
              <a:rPr lang="en-US" altLang="zh-CN" sz="2600" b="1" i="1" dirty="0" smtClean="0">
                <a:solidFill>
                  <a:srgbClr val="00B050"/>
                </a:solidFill>
                <a:cs typeface="Times New Roman" panose="02020603050405020304" pitchFamily="18" charset="0"/>
              </a:rPr>
              <a:t>eature points matching using A-SIFT</a:t>
            </a:r>
            <a:endParaRPr lang="en-US" altLang="zh-CN" sz="2600" b="1" i="1" dirty="0">
              <a:solidFill>
                <a:srgbClr val="00B050"/>
              </a:solidFill>
              <a:cs typeface="Times New Roman" panose="02020603050405020304" pitchFamily="18" charset="0"/>
            </a:endParaRPr>
          </a:p>
        </p:txBody>
      </p:sp>
      <p:pic>
        <p:nvPicPr>
          <p:cNvPr id="3073" name="Picture 1" descr="C:\Users\gbao\AppData\Roaming\Tencent\Users\233171971\QQ\WinTemp\RichOle\3Z487@3PC@I[]R)Q1RE$P@J.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76600" y="4039544"/>
            <a:ext cx="5581651" cy="129445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gbao\AppData\Roaming\Tencent\Users\233171971\QQ\WinTemp\RichOle\E8VNM]VMK5W8Y44(]AK[L)Q.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5276" y="3314228"/>
            <a:ext cx="2207899" cy="2172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498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 descr="C:\Users\gbao\AppData\Roaming\Tencent\Users\233171971\QQ\WinTemp\RichOle\W)T__2`P2UBU8)TNDTQB$EV.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0" y="990600"/>
            <a:ext cx="3810000" cy="22196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gbao\AppData\Roaming\Tencent\Users\233171971\QQ\WinTemp\RichOle\S5TSYC)`YEOFAPKQ7U~6R`V.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0600" y="3810000"/>
            <a:ext cx="3023588" cy="6253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gbao\AppData\Roaming\Tencent\Users\233171971\QQ\WinTemp\RichOle\J${QECGJ8IDHABT95Q$PB_5.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0600" y="4435360"/>
            <a:ext cx="1676400" cy="52005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gbao\AppData\Roaming\Tencent\Users\233171971\QQ\WinTemp\RichOle\}CP}100L)C)VJQ9X7)TLJ`3.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0600" y="4892560"/>
            <a:ext cx="2362200" cy="68344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gbao\AppData\Roaming\Tencent\Users\233171971\QQ\WinTemp\RichOle\OO4NMJUB`4GOEZSB4MXGAZB.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91000" y="4663960"/>
            <a:ext cx="4062301" cy="74380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4088550" y="4587760"/>
            <a:ext cx="4369650" cy="889696"/>
          </a:xfrm>
          <a:prstGeom prst="rect">
            <a:avLst/>
          </a:prstGeom>
          <a:no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 name="Rectangle 15"/>
          <p:cNvSpPr/>
          <p:nvPr/>
        </p:nvSpPr>
        <p:spPr>
          <a:xfrm>
            <a:off x="1323033" y="3152001"/>
            <a:ext cx="4468167" cy="292388"/>
          </a:xfrm>
          <a:prstGeom prst="rect">
            <a:avLst/>
          </a:prstGeom>
        </p:spPr>
        <p:txBody>
          <a:bodyPr wrap="square">
            <a:spAutoFit/>
          </a:bodyPr>
          <a:lstStyle/>
          <a:p>
            <a:r>
              <a:rPr lang="en-US" sz="1200" dirty="0" smtClean="0"/>
              <a:t>                </a:t>
            </a:r>
            <a:r>
              <a:rPr lang="en-US" sz="1300" dirty="0"/>
              <a:t>Fig. 9 speed estimation </a:t>
            </a:r>
            <a:r>
              <a:rPr lang="en-US" sz="1300" dirty="0" smtClean="0"/>
              <a:t>[1]</a:t>
            </a:r>
            <a:endParaRPr lang="en-US" sz="1300" dirty="0"/>
          </a:p>
        </p:txBody>
      </p:sp>
      <p:sp>
        <p:nvSpPr>
          <p:cNvPr id="2" name="TextBox 1"/>
          <p:cNvSpPr txBox="1"/>
          <p:nvPr/>
        </p:nvSpPr>
        <p:spPr>
          <a:xfrm>
            <a:off x="5257800" y="1447800"/>
            <a:ext cx="3550203" cy="1169551"/>
          </a:xfrm>
          <a:prstGeom prst="rect">
            <a:avLst/>
          </a:prstGeom>
          <a:noFill/>
        </p:spPr>
        <p:txBody>
          <a:bodyPr wrap="none" rtlCol="0">
            <a:spAutoFit/>
          </a:bodyPr>
          <a:lstStyle/>
          <a:p>
            <a:r>
              <a:rPr lang="en-US" sz="1400" i="1" dirty="0" smtClean="0"/>
              <a:t>P</a:t>
            </a:r>
            <a:r>
              <a:rPr lang="en-US" sz="1400" dirty="0" smtClean="0"/>
              <a:t> : a feature point detected on the lumen</a:t>
            </a:r>
          </a:p>
          <a:p>
            <a:r>
              <a:rPr lang="en-US" sz="1400" dirty="0" smtClean="0"/>
              <a:t>C : initial position of the capsule</a:t>
            </a:r>
          </a:p>
          <a:p>
            <a:r>
              <a:rPr lang="en-US" sz="1400" dirty="0" smtClean="0"/>
              <a:t>C’: position of the capsule after moving by “</a:t>
            </a:r>
            <a:r>
              <a:rPr lang="en-US" sz="1400" i="1" dirty="0" smtClean="0"/>
              <a:t>d</a:t>
            </a:r>
            <a:r>
              <a:rPr lang="en-US" sz="1400" dirty="0" smtClean="0"/>
              <a:t>”</a:t>
            </a:r>
          </a:p>
          <a:p>
            <a:r>
              <a:rPr lang="en-US" sz="1400" dirty="0" smtClean="0"/>
              <a:t>R : radius of the intestinal tube</a:t>
            </a:r>
          </a:p>
          <a:p>
            <a:r>
              <a:rPr lang="en-US" sz="1400" dirty="0" smtClean="0"/>
              <a:t> </a:t>
            </a:r>
            <a:endParaRPr lang="en-US" sz="1400" dirty="0"/>
          </a:p>
        </p:txBody>
      </p:sp>
      <mc:AlternateContent xmlns:mc="http://schemas.openxmlformats.org/markup-compatibility/2006" xmlns:a14="http://schemas.microsoft.com/office/drawing/2010/main">
        <mc:Choice Requires="a14">
          <p:sp>
            <p:nvSpPr>
              <p:cNvPr id="5" name="TextBox 4"/>
              <p:cNvSpPr txBox="1"/>
              <p:nvPr/>
            </p:nvSpPr>
            <p:spPr>
              <a:xfrm>
                <a:off x="5230504" y="2306472"/>
                <a:ext cx="1471300" cy="307777"/>
              </a:xfrm>
              <a:prstGeom prst="rect">
                <a:avLst/>
              </a:prstGeom>
              <a:noFill/>
            </p:spPr>
            <p:txBody>
              <a:bodyPr wrap="none" rtlCol="0">
                <a:spAutoFit/>
              </a:bodyPr>
              <a:lstStyle/>
              <a:p>
                <a14:m>
                  <m:oMath xmlns:m="http://schemas.openxmlformats.org/officeDocument/2006/math">
                    <m:sSub>
                      <m:sSubPr>
                        <m:ctrlPr>
                          <a:rPr lang="en-US" sz="1400" i="1" smtClean="0">
                            <a:latin typeface="Cambria Math"/>
                            <a:ea typeface="Cambria Math"/>
                          </a:rPr>
                        </m:ctrlPr>
                      </m:sSubPr>
                      <m:e>
                        <m:r>
                          <a:rPr lang="en-US" sz="1400" i="1">
                            <a:latin typeface="Cambria Math"/>
                            <a:ea typeface="Cambria Math"/>
                          </a:rPr>
                          <m:t>𝜃</m:t>
                        </m:r>
                      </m:e>
                      <m:sub>
                        <m:r>
                          <a:rPr lang="en-US" sz="1400" b="0" i="1" smtClean="0">
                            <a:latin typeface="Cambria Math"/>
                            <a:ea typeface="Cambria Math"/>
                          </a:rPr>
                          <m:t>1</m:t>
                        </m:r>
                      </m:sub>
                    </m:sSub>
                  </m:oMath>
                </a14:m>
                <a:r>
                  <a:rPr lang="en-US" sz="1400" dirty="0" smtClean="0"/>
                  <a:t>: angular depth</a:t>
                </a:r>
                <a:endParaRPr lang="en-US"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5230504" y="2306472"/>
                <a:ext cx="1471300" cy="307777"/>
              </a:xfrm>
              <a:prstGeom prst="rect">
                <a:avLst/>
              </a:prstGeom>
              <a:blipFill rotWithShape="1">
                <a:blip r:embed="rId8"/>
                <a:stretch>
                  <a:fillRect t="-1961" b="-17647"/>
                </a:stretch>
              </a:blipFill>
            </p:spPr>
            <p:txBody>
              <a:bodyPr/>
              <a:lstStyle/>
              <a:p>
                <a:r>
                  <a:rPr lang="en-US">
                    <a:noFill/>
                  </a:rPr>
                  <a:t> </a:t>
                </a:r>
              </a:p>
            </p:txBody>
          </p:sp>
        </mc:Fallback>
      </mc:AlternateContent>
      <p:sp>
        <p:nvSpPr>
          <p:cNvPr id="19"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spcBef>
                <a:spcPct val="0"/>
              </a:spcBef>
            </a:pPr>
            <a:r>
              <a:rPr lang="en-US" altLang="zh-CN" sz="2600" b="1" i="1" dirty="0" smtClean="0">
                <a:solidFill>
                  <a:srgbClr val="00B050"/>
                </a:solidFill>
                <a:cs typeface="Times New Roman" panose="02020603050405020304" pitchFamily="18" charset="0"/>
              </a:rPr>
              <a:t>Geometric model of speed estimation</a:t>
            </a:r>
            <a:endParaRPr lang="en-US" altLang="zh-CN" sz="2600" b="1" i="1" dirty="0">
              <a:solidFill>
                <a:srgbClr val="00B050"/>
              </a:solidFill>
              <a:cs typeface="Times New Roman" panose="02020603050405020304" pitchFamily="18" charset="0"/>
            </a:endParaRPr>
          </a:p>
        </p:txBody>
      </p:sp>
      <p:sp>
        <p:nvSpPr>
          <p:cNvPr id="17" name="Rectangle 16"/>
          <p:cNvSpPr/>
          <p:nvPr/>
        </p:nvSpPr>
        <p:spPr>
          <a:xfrm>
            <a:off x="1066800" y="5943600"/>
            <a:ext cx="7991474" cy="1282402"/>
          </a:xfrm>
          <a:prstGeom prst="rect">
            <a:avLst/>
          </a:prstGeom>
        </p:spPr>
        <p:txBody>
          <a:bodyPr wrap="square">
            <a:spAutoFit/>
          </a:bodyPr>
          <a:lstStyle/>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and K. Pahlavan, "A Video Aided RF Localization Technique for the Wireless Capsule Endoscope (WCE) inside Small Intestine," </a:t>
            </a:r>
            <a:r>
              <a:rPr lang="en-US" sz="800" i="1" dirty="0">
                <a:solidFill>
                  <a:srgbClr val="F1F1F1"/>
                </a:solidFill>
              </a:rPr>
              <a:t>8th International Conference on Body Area Networks,</a:t>
            </a:r>
            <a:r>
              <a:rPr lang="en-US" sz="800" dirty="0">
                <a:solidFill>
                  <a:srgbClr val="F1F1F1"/>
                </a:solidFill>
              </a:rPr>
              <a:t> Boston, Massachusetts, United States, September 30 - October 2, 2013</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 </a:t>
            </a:r>
            <a:r>
              <a:rPr lang="en-US" sz="800" dirty="0">
                <a:solidFill>
                  <a:srgbClr val="F1F1F1"/>
                </a:solidFill>
              </a:rPr>
              <a:t>Y. Ye, U. Khan, X. Zheng and K. Pahlavan, "Modeling of the Movement of the Endoscopy Capsule inside GI Tract based on the Captured Endoscopic Images" , </a:t>
            </a:r>
            <a:r>
              <a:rPr lang="en-US" sz="800" i="1" dirty="0">
                <a:solidFill>
                  <a:srgbClr val="F1F1F1"/>
                </a:solidFill>
              </a:rPr>
              <a:t>The 2012 International Conference on Modeling, Simulation and Visualization Methods (MSV), </a:t>
            </a:r>
            <a:r>
              <a:rPr lang="en-US" sz="800" dirty="0">
                <a:solidFill>
                  <a:srgbClr val="F1F1F1"/>
                </a:solidFill>
              </a:rPr>
              <a:t>Las Vegas, USA, July, 2012</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Y. Geng and K. Pahlavan, “A Computer Vision based Speed Estimation Technique for Localizing the Wireless Capsule Endoscope inside Small Intestine,” </a:t>
            </a:r>
            <a:r>
              <a:rPr lang="en-US" sz="800" i="1" dirty="0">
                <a:solidFill>
                  <a:srgbClr val="F1F1F1"/>
                </a:solidFill>
              </a:rPr>
              <a:t>submitted to Signal Processing Letters, IEEE</a:t>
            </a:r>
            <a:r>
              <a:rPr lang="en-US" sz="800" dirty="0">
                <a:solidFill>
                  <a:srgbClr val="F1F1F1"/>
                </a:solidFill>
              </a:rPr>
              <a:t>, April, 2014.</a:t>
            </a:r>
          </a:p>
          <a:p>
            <a:pPr algn="just">
              <a:spcBef>
                <a:spcPts val="200"/>
              </a:spcBef>
              <a:spcAft>
                <a:spcPts val="200"/>
              </a:spcAft>
            </a:pPr>
            <a:endParaRPr lang="en-US" sz="800" dirty="0">
              <a:solidFill>
                <a:srgbClr val="F1F1F1"/>
              </a:solidFill>
            </a:endParaRPr>
          </a:p>
          <a:p>
            <a:pPr algn="just">
              <a:spcBef>
                <a:spcPts val="200"/>
              </a:spcBef>
              <a:spcAft>
                <a:spcPts val="200"/>
              </a:spcAft>
            </a:pPr>
            <a:endParaRPr lang="en-US" sz="800" dirty="0">
              <a:solidFill>
                <a:srgbClr val="F1F1F1"/>
              </a:solidFill>
            </a:endParaRPr>
          </a:p>
        </p:txBody>
      </p:sp>
    </p:spTree>
    <p:extLst>
      <p:ext uri="{BB962C8B-B14F-4D97-AF65-F5344CB8AC3E}">
        <p14:creationId xmlns:p14="http://schemas.microsoft.com/office/powerpoint/2010/main" val="2562511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gbao\Desktop\Capture6.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7700" y="1948709"/>
            <a:ext cx="3910983" cy="20136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gbao\AppData\Roaming\Tencent\Users\233171971\QQ\WinTemp\RichOle\A`3NOI%`C}XL8}NH26WK{(X.jpg"/>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8358" b="12436"/>
          <a:stretch/>
        </p:blipFill>
        <p:spPr bwMode="auto">
          <a:xfrm>
            <a:off x="469488" y="3953716"/>
            <a:ext cx="2129142" cy="1608884"/>
          </a:xfrm>
          <a:prstGeom prst="rect">
            <a:avLst/>
          </a:prstGeom>
          <a:noFill/>
          <a:extLst>
            <a:ext uri="{909E8E84-426E-40DD-AFC4-6F175D3DCCD1}">
              <a14:hiddenFill xmlns:a14="http://schemas.microsoft.com/office/drawing/2010/main">
                <a:solidFill>
                  <a:srgbClr val="FFFFFF"/>
                </a:solidFill>
              </a14:hiddenFill>
            </a:ext>
          </a:extLst>
        </p:spPr>
      </p:pic>
      <p:pic>
        <p:nvPicPr>
          <p:cNvPr id="3073" name="Picture 1" descr="C:\Users\gbao\AppData\Roaming\Tencent\Users\233171971\QQ\WinTemp\RichOle\MN[K2}XWWIJ822W5QK`VH8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4600" y="4343400"/>
            <a:ext cx="2113891" cy="105210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spcBef>
                <a:spcPct val="0"/>
              </a:spcBef>
            </a:pPr>
            <a:r>
              <a:rPr lang="en-US" altLang="zh-CN" sz="2600" b="1" i="1" dirty="0" smtClean="0">
                <a:solidFill>
                  <a:srgbClr val="00B050"/>
                </a:solidFill>
                <a:cs typeface="Times New Roman" panose="02020603050405020304" pitchFamily="18" charset="0"/>
              </a:rPr>
              <a:t>Image unrolling</a:t>
            </a:r>
            <a:endParaRPr lang="en-US" altLang="zh-CN" sz="2600" b="1" i="1" dirty="0">
              <a:solidFill>
                <a:srgbClr val="00B050"/>
              </a:solidFill>
              <a:cs typeface="Times New Roman" panose="02020603050405020304" pitchFamily="18" charset="0"/>
            </a:endParaRPr>
          </a:p>
        </p:txBody>
      </p:sp>
      <p:pic>
        <p:nvPicPr>
          <p:cNvPr id="1025" name="Picture 1" descr="C:\Users\gbao\AppData\Roaming\Tencent\Users\233171971\QQ\WinTemp\RichOle\DP]UE3F_R]69$~_7M7P7[57.jpg"/>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67400" y="2362200"/>
            <a:ext cx="2066925"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gbao\AppData\Roaming\Tencent\Users\233171971\QQ\WinTemp\RichOle\6PQ{JQUCM_}$8{EO$H4RA%G.jpg"/>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34062" y="3124200"/>
            <a:ext cx="2266950" cy="6286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gbao\AppData\Roaming\Tencent\Users\233171971\QQ\WinTemp\RichOle\Y4)CR~~2AH7JHWTA]7(`T9H.jpg"/>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38787" y="3962400"/>
            <a:ext cx="2857500" cy="4191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C:\Users\gbao\AppData\Roaming\Tencent\Users\233171971\QQ\WinTemp\RichOle\Y[XJ`%S(BRI3}H[%1S{DR~L.jpg"/>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81724" y="4648200"/>
            <a:ext cx="1571625" cy="75247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Rectangle 14"/>
              <p:cNvSpPr/>
              <p:nvPr/>
            </p:nvSpPr>
            <p:spPr>
              <a:xfrm>
                <a:off x="533400" y="1305580"/>
                <a:ext cx="8077201" cy="584775"/>
              </a:xfrm>
              <a:prstGeom prst="rect">
                <a:avLst/>
              </a:prstGeom>
            </p:spPr>
            <p:txBody>
              <a:bodyPr wrap="square">
                <a:spAutoFit/>
              </a:bodyPr>
              <a:lstStyle/>
              <a:p>
                <a:pPr algn="just"/>
                <a:r>
                  <a:rPr lang="en-US" sz="1600" dirty="0" smtClean="0"/>
                  <a:t>To facilitate the calculation of </a:t>
                </a:r>
                <a14:m>
                  <m:oMath xmlns:m="http://schemas.openxmlformats.org/officeDocument/2006/math">
                    <m:r>
                      <a:rPr lang="en-US" sz="1600" i="1">
                        <a:latin typeface="Cambria Math"/>
                        <a:ea typeface="Cambria Math"/>
                      </a:rPr>
                      <m:t>𝜃</m:t>
                    </m:r>
                  </m:oMath>
                </a14:m>
                <a:r>
                  <a:rPr lang="en-US" sz="1600" dirty="0" smtClean="0"/>
                  <a:t>, we need to implement a image unrolling process, to map the original image onto a flat view plane.</a:t>
                </a:r>
                <a:endParaRPr lang="en-US" sz="1600" dirty="0"/>
              </a:p>
            </p:txBody>
          </p:sp>
        </mc:Choice>
        <mc:Fallback xmlns="">
          <p:sp>
            <p:nvSpPr>
              <p:cNvPr id="15" name="Rectangle 14"/>
              <p:cNvSpPr>
                <a:spLocks noRot="1" noChangeAspect="1" noMove="1" noResize="1" noEditPoints="1" noAdjustHandles="1" noChangeArrowheads="1" noChangeShapeType="1" noTextEdit="1"/>
              </p:cNvSpPr>
              <p:nvPr/>
            </p:nvSpPr>
            <p:spPr>
              <a:xfrm>
                <a:off x="533400" y="1305580"/>
                <a:ext cx="8077201" cy="584775"/>
              </a:xfrm>
              <a:prstGeom prst="rect">
                <a:avLst/>
              </a:prstGeom>
              <a:blipFill rotWithShape="1">
                <a:blip r:embed="rId10"/>
                <a:stretch>
                  <a:fillRect l="-453" t="-3125" r="-377" b="-12500"/>
                </a:stretch>
              </a:blipFill>
            </p:spPr>
            <p:txBody>
              <a:bodyPr/>
              <a:lstStyle/>
              <a:p>
                <a:r>
                  <a:rPr lang="en-US">
                    <a:noFill/>
                  </a:rPr>
                  <a:t> </a:t>
                </a:r>
              </a:p>
            </p:txBody>
          </p:sp>
        </mc:Fallback>
      </mc:AlternateContent>
      <p:sp>
        <p:nvSpPr>
          <p:cNvPr id="16" name="Rectangle 15"/>
          <p:cNvSpPr/>
          <p:nvPr/>
        </p:nvSpPr>
        <p:spPr>
          <a:xfrm>
            <a:off x="5943600" y="4685425"/>
            <a:ext cx="1990725" cy="715249"/>
          </a:xfrm>
          <a:prstGeom prst="rect">
            <a:avLst/>
          </a:prstGeom>
          <a:no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7" name="Rectangle 16"/>
          <p:cNvSpPr/>
          <p:nvPr/>
        </p:nvSpPr>
        <p:spPr>
          <a:xfrm>
            <a:off x="1066800" y="5943600"/>
            <a:ext cx="7991474" cy="1282402"/>
          </a:xfrm>
          <a:prstGeom prst="rect">
            <a:avLst/>
          </a:prstGeom>
        </p:spPr>
        <p:txBody>
          <a:bodyPr wrap="square">
            <a:spAutoFit/>
          </a:bodyPr>
          <a:lstStyle/>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and K. Pahlavan, "A Video Aided RF Localization Technique for the Wireless Capsule Endoscope (WCE) inside Small Intestine," </a:t>
            </a:r>
            <a:r>
              <a:rPr lang="en-US" sz="800" i="1" dirty="0">
                <a:solidFill>
                  <a:srgbClr val="F1F1F1"/>
                </a:solidFill>
              </a:rPr>
              <a:t>8th International Conference on Body Area Networks,</a:t>
            </a:r>
            <a:r>
              <a:rPr lang="en-US" sz="800" dirty="0">
                <a:solidFill>
                  <a:srgbClr val="F1F1F1"/>
                </a:solidFill>
              </a:rPr>
              <a:t> Boston, Massachusetts, United States, September 30 - October 2, 2013</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 </a:t>
            </a:r>
            <a:r>
              <a:rPr lang="en-US" sz="800" dirty="0">
                <a:solidFill>
                  <a:srgbClr val="F1F1F1"/>
                </a:solidFill>
              </a:rPr>
              <a:t>Y. Ye, U. Khan, X. Zheng and K. Pahlavan, "Modeling of the Movement of the Endoscopy Capsule inside GI Tract based on the Captured Endoscopic Images" , </a:t>
            </a:r>
            <a:r>
              <a:rPr lang="en-US" sz="800" i="1" dirty="0">
                <a:solidFill>
                  <a:srgbClr val="F1F1F1"/>
                </a:solidFill>
              </a:rPr>
              <a:t>The 2012 International Conference on Modeling, Simulation and Visualization Methods (MSV), </a:t>
            </a:r>
            <a:r>
              <a:rPr lang="en-US" sz="800" dirty="0">
                <a:solidFill>
                  <a:srgbClr val="F1F1F1"/>
                </a:solidFill>
              </a:rPr>
              <a:t>Las Vegas, USA, July, 2012</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Y. Geng and K. Pahlavan, “A Computer Vision based Speed Estimation Technique for Localizing the Wireless Capsule Endoscope inside Small Intestine,” </a:t>
            </a:r>
            <a:r>
              <a:rPr lang="en-US" sz="800" i="1" dirty="0">
                <a:solidFill>
                  <a:srgbClr val="F1F1F1"/>
                </a:solidFill>
              </a:rPr>
              <a:t>submitted to Signal Processing Letters, IEEE</a:t>
            </a:r>
            <a:r>
              <a:rPr lang="en-US" sz="800" dirty="0">
                <a:solidFill>
                  <a:srgbClr val="F1F1F1"/>
                </a:solidFill>
              </a:rPr>
              <a:t>, April, 2014.</a:t>
            </a:r>
          </a:p>
          <a:p>
            <a:pPr algn="just">
              <a:spcBef>
                <a:spcPts val="200"/>
              </a:spcBef>
              <a:spcAft>
                <a:spcPts val="200"/>
              </a:spcAft>
            </a:pPr>
            <a:endParaRPr lang="en-US" sz="800" dirty="0">
              <a:solidFill>
                <a:srgbClr val="F1F1F1"/>
              </a:solidFill>
            </a:endParaRPr>
          </a:p>
          <a:p>
            <a:pPr algn="just">
              <a:spcBef>
                <a:spcPts val="200"/>
              </a:spcBef>
              <a:spcAft>
                <a:spcPts val="200"/>
              </a:spcAft>
            </a:pPr>
            <a:endParaRPr lang="en-US" sz="800" dirty="0">
              <a:solidFill>
                <a:srgbClr val="F1F1F1"/>
              </a:solidFill>
            </a:endParaRPr>
          </a:p>
        </p:txBody>
      </p:sp>
    </p:spTree>
    <p:extLst>
      <p:ext uri="{BB962C8B-B14F-4D97-AF65-F5344CB8AC3E}">
        <p14:creationId xmlns:p14="http://schemas.microsoft.com/office/powerpoint/2010/main" val="28525154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2600" b="1" i="1" dirty="0">
                <a:solidFill>
                  <a:srgbClr val="00B050"/>
                </a:solidFill>
                <a:latin typeface="+mn-lt"/>
                <a:ea typeface="+mn-ea"/>
                <a:cs typeface="Times New Roman" panose="02020603050405020304" pitchFamily="18" charset="0"/>
              </a:rPr>
              <a:t>Motion Tracking: direction estimation</a:t>
            </a:r>
          </a:p>
        </p:txBody>
      </p:sp>
      <p:pic>
        <p:nvPicPr>
          <p:cNvPr id="8" name="Picture 2" descr="C:\Users\gbao\Desktop\guanqun.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 y="1371600"/>
            <a:ext cx="4123592" cy="36576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 descr="C:\Users\gbao\AppData\Roaming\Tencent\Users\233171971\QQ\WinTemp\RichOle\~L%%RD67SKS7PH6L%OCY2}O.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24400" y="1524000"/>
            <a:ext cx="3962400" cy="3937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gbao\AppData\Roaming\Tencent\Users\233171971\QQ\WinTemp\RichOle\7@B8{26_R1K${@O`J637IIL.jpg"/>
          <p:cNvPicPr>
            <a:picLocks noChangeAspect="1" noChangeArrowheads="1"/>
          </p:cNvPicPr>
          <p:nvPr/>
        </p:nvPicPr>
        <p:blipFill>
          <a:blip r:embed="rId5"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a:off x="4713776" y="3657600"/>
            <a:ext cx="2525224" cy="4830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gbao\AppData\Roaming\Tencent\Users\233171971\QQ\WinTemp\RichOle\T9J~@RO]])03FFBJI_CI67H.jpg"/>
          <p:cNvPicPr>
            <a:picLocks noChangeAspect="1" noChangeArrowheads="1"/>
          </p:cNvPicPr>
          <p:nvPr/>
        </p:nvPicPr>
        <p:blipFill>
          <a:blip r:embed="rId6" cstate="print">
            <a:clrChange>
              <a:clrFrom>
                <a:srgbClr val="FEFFFD"/>
              </a:clrFrom>
              <a:clrTo>
                <a:srgbClr val="FEFFFD">
                  <a:alpha val="0"/>
                </a:srgbClr>
              </a:clrTo>
            </a:clrChange>
            <a:extLst>
              <a:ext uri="{28A0092B-C50C-407E-A947-70E740481C1C}">
                <a14:useLocalDpi xmlns:a14="http://schemas.microsoft.com/office/drawing/2010/main" val="0"/>
              </a:ext>
            </a:extLst>
          </a:blip>
          <a:srcRect/>
          <a:stretch>
            <a:fillRect/>
          </a:stretch>
        </p:blipFill>
        <p:spPr bwMode="auto">
          <a:xfrm>
            <a:off x="5257800" y="4419600"/>
            <a:ext cx="2057400" cy="94610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C:\Users\gbao\AppData\Roaming\Tencent\Users\233171971\QQ\WinTemp\RichOle\X[OLXT4C_AB{2S$7W`AEDUA.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24132" y="2956616"/>
            <a:ext cx="3205163" cy="48756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C:\Users\gbao\AppData\Roaming\Tencent\Users\233171971\QQ\WinTemp\RichOle\B}MNB`F29U15Y1OL5`G%}DM.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57800" y="2133600"/>
            <a:ext cx="2286000" cy="652163"/>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5181599" y="2835118"/>
            <a:ext cx="3247695" cy="678022"/>
          </a:xfrm>
          <a:prstGeom prst="rect">
            <a:avLst/>
          </a:prstGeom>
          <a:no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7" name="Rectangle 16"/>
          <p:cNvSpPr/>
          <p:nvPr/>
        </p:nvSpPr>
        <p:spPr>
          <a:xfrm>
            <a:off x="5183373" y="4419600"/>
            <a:ext cx="2360428" cy="946104"/>
          </a:xfrm>
          <a:prstGeom prst="rect">
            <a:avLst/>
          </a:prstGeom>
          <a:no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8" name="Rectangle 11"/>
          <p:cNvSpPr/>
          <p:nvPr/>
        </p:nvSpPr>
        <p:spPr>
          <a:xfrm>
            <a:off x="1170633" y="4876800"/>
            <a:ext cx="4468167" cy="276999"/>
          </a:xfrm>
          <a:prstGeom prst="rect">
            <a:avLst/>
          </a:prstGeom>
        </p:spPr>
        <p:txBody>
          <a:bodyPr wrap="square">
            <a:spAutoFit/>
          </a:bodyPr>
          <a:lstStyle/>
          <a:p>
            <a:r>
              <a:rPr lang="en-US" sz="1200" dirty="0" smtClean="0"/>
              <a:t>                </a:t>
            </a:r>
            <a:r>
              <a:rPr lang="en-US" sz="1200" b="1" dirty="0" smtClean="0"/>
              <a:t>Fig. 11  </a:t>
            </a:r>
            <a:r>
              <a:rPr lang="en-US" sz="1200" dirty="0" smtClean="0"/>
              <a:t>direction estimation [9]</a:t>
            </a:r>
            <a:endParaRPr lang="en-US" sz="1200" dirty="0"/>
          </a:p>
        </p:txBody>
      </p:sp>
      <p:sp>
        <p:nvSpPr>
          <p:cNvPr id="19" name="Rectangle 18"/>
          <p:cNvSpPr/>
          <p:nvPr/>
        </p:nvSpPr>
        <p:spPr>
          <a:xfrm>
            <a:off x="1066800" y="5943600"/>
            <a:ext cx="7991474" cy="1282402"/>
          </a:xfrm>
          <a:prstGeom prst="rect">
            <a:avLst/>
          </a:prstGeom>
        </p:spPr>
        <p:txBody>
          <a:bodyPr wrap="square">
            <a:spAutoFit/>
          </a:bodyPr>
          <a:lstStyle/>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and K. Pahlavan, "A Video Aided RF Localization Technique for the Wireless Capsule Endoscope (WCE) inside Small Intestine," </a:t>
            </a:r>
            <a:r>
              <a:rPr lang="en-US" sz="800" i="1" dirty="0">
                <a:solidFill>
                  <a:srgbClr val="F1F1F1"/>
                </a:solidFill>
              </a:rPr>
              <a:t>8th International Conference on Body Area Networks,</a:t>
            </a:r>
            <a:r>
              <a:rPr lang="en-US" sz="800" dirty="0">
                <a:solidFill>
                  <a:srgbClr val="F1F1F1"/>
                </a:solidFill>
              </a:rPr>
              <a:t> Boston, Massachusetts, United States, September 30 - October 2, 2013</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 </a:t>
            </a:r>
            <a:r>
              <a:rPr lang="en-US" sz="800" dirty="0">
                <a:solidFill>
                  <a:srgbClr val="F1F1F1"/>
                </a:solidFill>
              </a:rPr>
              <a:t>Y. Ye, U. Khan, X. Zheng and K. Pahlavan, "Modeling of the Movement of the Endoscopy Capsule inside GI Tract based on the Captured Endoscopic Images" , </a:t>
            </a:r>
            <a:r>
              <a:rPr lang="en-US" sz="800" i="1" dirty="0">
                <a:solidFill>
                  <a:srgbClr val="F1F1F1"/>
                </a:solidFill>
              </a:rPr>
              <a:t>The 2012 International Conference on Modeling, Simulation and Visualization Methods (MSV), </a:t>
            </a:r>
            <a:r>
              <a:rPr lang="en-US" sz="800" dirty="0">
                <a:solidFill>
                  <a:srgbClr val="F1F1F1"/>
                </a:solidFill>
              </a:rPr>
              <a:t>Las Vegas, USA, July, 2012</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Y. Geng and K. Pahlavan, “A Computer Vision based Speed Estimation Technique for Localizing the Wireless Capsule Endoscope inside Small Intestine,” </a:t>
            </a:r>
            <a:r>
              <a:rPr lang="en-US" sz="800" i="1" dirty="0">
                <a:solidFill>
                  <a:srgbClr val="F1F1F1"/>
                </a:solidFill>
              </a:rPr>
              <a:t>submitted to Signal Processing Letters, IEEE</a:t>
            </a:r>
            <a:r>
              <a:rPr lang="en-US" sz="800" dirty="0">
                <a:solidFill>
                  <a:srgbClr val="F1F1F1"/>
                </a:solidFill>
              </a:rPr>
              <a:t>, April, 2014.</a:t>
            </a:r>
          </a:p>
          <a:p>
            <a:pPr algn="just">
              <a:spcBef>
                <a:spcPts val="200"/>
              </a:spcBef>
              <a:spcAft>
                <a:spcPts val="200"/>
              </a:spcAft>
            </a:pPr>
            <a:endParaRPr lang="en-US" sz="800" dirty="0">
              <a:solidFill>
                <a:srgbClr val="F1F1F1"/>
              </a:solidFill>
            </a:endParaRPr>
          </a:p>
          <a:p>
            <a:pPr algn="just">
              <a:spcBef>
                <a:spcPts val="200"/>
              </a:spcBef>
              <a:spcAft>
                <a:spcPts val="200"/>
              </a:spcAft>
            </a:pPr>
            <a:endParaRPr lang="en-US" sz="800" dirty="0">
              <a:solidFill>
                <a:srgbClr val="F1F1F1"/>
              </a:solidFill>
            </a:endParaRPr>
          </a:p>
        </p:txBody>
      </p:sp>
    </p:spTree>
    <p:extLst>
      <p:ext uri="{BB962C8B-B14F-4D97-AF65-F5344CB8AC3E}">
        <p14:creationId xmlns:p14="http://schemas.microsoft.com/office/powerpoint/2010/main" val="37426845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2400" b="1" dirty="0">
                <a:solidFill>
                  <a:srgbClr val="F1F1F1"/>
                </a:solidFill>
              </a:rPr>
              <a:t>Motion Tracking: direction estimation</a:t>
            </a:r>
          </a:p>
        </p:txBody>
      </p:sp>
      <p:pic>
        <p:nvPicPr>
          <p:cNvPr id="8" name="Picture 1" descr="C:\Users\gbao\AppData\Roaming\Tencent\Users\233171971\QQ\WinTemp\RichOle\XYVIO1PKQ$2T`E@O$V`JM%I.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9835" y="3421379"/>
            <a:ext cx="1828800" cy="4648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gbao\AppData\Roaming\Tencent\Users\233171971\QQ\WinTemp\RichOle\BT2U`][2_DTTL]KEIY$I3SP.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6800" y="3962400"/>
            <a:ext cx="6339663"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 descr="C:\Users\gbao\AppData\Roaming\Tencent\Users\233171971\QQ\WinTemp\RichOle\8X13GB{W_0J3SB}MZ~%Q06U.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56850" y="1066800"/>
            <a:ext cx="3296550" cy="26794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572000" y="3733800"/>
            <a:ext cx="4191000" cy="276999"/>
          </a:xfrm>
          <a:prstGeom prst="rect">
            <a:avLst/>
          </a:prstGeom>
        </p:spPr>
        <p:txBody>
          <a:bodyPr wrap="square">
            <a:spAutoFit/>
          </a:bodyPr>
          <a:lstStyle/>
          <a:p>
            <a:r>
              <a:rPr lang="en-US" sz="1200" dirty="0" smtClean="0"/>
              <a:t>      Motion state estimation using linear transition matrix [9]</a:t>
            </a:r>
            <a:endParaRPr lang="en-US" sz="1200" dirty="0"/>
          </a:p>
        </p:txBody>
      </p:sp>
      <p:pic>
        <p:nvPicPr>
          <p:cNvPr id="14" name="Picture 2" descr="C:\Users\gbao\Desktop\guanqun.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287" y="1524000"/>
            <a:ext cx="4365744" cy="15240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066800" y="5943600"/>
            <a:ext cx="7991474" cy="1282402"/>
          </a:xfrm>
          <a:prstGeom prst="rect">
            <a:avLst/>
          </a:prstGeom>
        </p:spPr>
        <p:txBody>
          <a:bodyPr wrap="square">
            <a:spAutoFit/>
          </a:bodyPr>
          <a:lstStyle/>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and K. Pahlavan, "A Video Aided RF Localization Technique for the Wireless Capsule Endoscope (WCE) inside Small Intestine," </a:t>
            </a:r>
            <a:r>
              <a:rPr lang="en-US" sz="800" i="1" dirty="0">
                <a:solidFill>
                  <a:srgbClr val="F1F1F1"/>
                </a:solidFill>
              </a:rPr>
              <a:t>8th International Conference on Body Area Networks,</a:t>
            </a:r>
            <a:r>
              <a:rPr lang="en-US" sz="800" dirty="0">
                <a:solidFill>
                  <a:srgbClr val="F1F1F1"/>
                </a:solidFill>
              </a:rPr>
              <a:t> Boston, Massachusetts, United States, September 30 - October 2, 2013</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 </a:t>
            </a:r>
            <a:r>
              <a:rPr lang="en-US" sz="800" dirty="0">
                <a:solidFill>
                  <a:srgbClr val="F1F1F1"/>
                </a:solidFill>
              </a:rPr>
              <a:t>Y. Ye, U. Khan, X. Zheng and K. Pahlavan, "Modeling of the Movement of the Endoscopy Capsule inside GI Tract based on the Captured Endoscopic Images" , </a:t>
            </a:r>
            <a:r>
              <a:rPr lang="en-US" sz="800" i="1" dirty="0">
                <a:solidFill>
                  <a:srgbClr val="F1F1F1"/>
                </a:solidFill>
              </a:rPr>
              <a:t>The 2012 International Conference on Modeling, Simulation and Visualization Methods (MSV), </a:t>
            </a:r>
            <a:r>
              <a:rPr lang="en-US" sz="800" dirty="0">
                <a:solidFill>
                  <a:srgbClr val="F1F1F1"/>
                </a:solidFill>
              </a:rPr>
              <a:t>Las Vegas, USA, July, 2012</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Y. Geng and K. Pahlavan, “A Computer Vision based Speed Estimation Technique for Localizing the Wireless Capsule Endoscope inside Small Intestine,” </a:t>
            </a:r>
            <a:r>
              <a:rPr lang="en-US" sz="800" i="1" dirty="0">
                <a:solidFill>
                  <a:srgbClr val="F1F1F1"/>
                </a:solidFill>
              </a:rPr>
              <a:t>submitted to Signal Processing Letters, IEEE</a:t>
            </a:r>
            <a:r>
              <a:rPr lang="en-US" sz="800" dirty="0">
                <a:solidFill>
                  <a:srgbClr val="F1F1F1"/>
                </a:solidFill>
              </a:rPr>
              <a:t>, April, 2014.</a:t>
            </a:r>
          </a:p>
          <a:p>
            <a:pPr algn="just">
              <a:spcBef>
                <a:spcPts val="200"/>
              </a:spcBef>
              <a:spcAft>
                <a:spcPts val="200"/>
              </a:spcAft>
            </a:pPr>
            <a:endParaRPr lang="en-US" sz="800" dirty="0">
              <a:solidFill>
                <a:srgbClr val="F1F1F1"/>
              </a:solidFill>
            </a:endParaRPr>
          </a:p>
          <a:p>
            <a:pPr algn="just">
              <a:spcBef>
                <a:spcPts val="200"/>
              </a:spcBef>
              <a:spcAft>
                <a:spcPts val="200"/>
              </a:spcAft>
            </a:pPr>
            <a:endParaRPr lang="en-US" sz="800" dirty="0">
              <a:solidFill>
                <a:srgbClr val="F1F1F1"/>
              </a:solidFill>
            </a:endParaRPr>
          </a:p>
        </p:txBody>
      </p:sp>
    </p:spTree>
    <p:extLst>
      <p:ext uri="{BB962C8B-B14F-4D97-AF65-F5344CB8AC3E}">
        <p14:creationId xmlns:p14="http://schemas.microsoft.com/office/powerpoint/2010/main" val="30912411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 descr="C:\Users\gbao\AppData\Roaming\Tencent\Users\233171971\QQ\WinTemp\RichOle\C)`E%YB}$7J0F8BR2%0LG(Y.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b="2672"/>
          <a:stretch/>
        </p:blipFill>
        <p:spPr bwMode="auto">
          <a:xfrm>
            <a:off x="609600" y="1872765"/>
            <a:ext cx="3810000" cy="285163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62000" y="4876800"/>
            <a:ext cx="3157211" cy="323165"/>
          </a:xfrm>
          <a:prstGeom prst="rect">
            <a:avLst/>
          </a:prstGeom>
          <a:noFill/>
        </p:spPr>
        <p:txBody>
          <a:bodyPr wrap="none" rtlCol="0">
            <a:spAutoFit/>
          </a:bodyPr>
          <a:lstStyle/>
          <a:p>
            <a:r>
              <a:rPr lang="en-US" sz="1500" dirty="0" smtClean="0"/>
              <a:t>Existing </a:t>
            </a:r>
            <a:r>
              <a:rPr lang="en-US" sz="1500" dirty="0"/>
              <a:t>RF localization </a:t>
            </a:r>
            <a:r>
              <a:rPr lang="en-US" sz="1500" dirty="0" smtClean="0"/>
              <a:t>infrastructure </a:t>
            </a:r>
            <a:endParaRPr lang="en-US" sz="1500" dirty="0"/>
          </a:p>
        </p:txBody>
      </p:sp>
      <p:sp>
        <p:nvSpPr>
          <p:cNvPr id="11"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RF Components</a:t>
            </a:r>
            <a:endParaRPr lang="en-US" altLang="en-US" sz="3000" b="1" dirty="0">
              <a:solidFill>
                <a:srgbClr val="F1F1F1"/>
              </a:solidFill>
            </a:endParaRPr>
          </a:p>
        </p:txBody>
      </p:sp>
      <p:pic>
        <p:nvPicPr>
          <p:cNvPr id="7169" name="Picture 1" descr="C:\Users\gbao\AppData\Roaming\Tencent\Users\233171971\QQ\WinTemp\RichOle\)8`B`XT}P%$IPEHD3TMT8R5.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81600" y="1815521"/>
            <a:ext cx="3638550" cy="546679"/>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C:\Users\gbao\AppData\Roaming\Tencent\Users\233171971\QQ\WinTemp\RichOle\F}{FI{~MN`AZUXWOW~M91RM.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72200" y="3876675"/>
            <a:ext cx="1981200" cy="6953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19800" y="1383268"/>
            <a:ext cx="1609095" cy="369332"/>
          </a:xfrm>
          <a:prstGeom prst="rect">
            <a:avLst/>
          </a:prstGeom>
          <a:noFill/>
        </p:spPr>
        <p:txBody>
          <a:bodyPr wrap="none" rtlCol="0">
            <a:spAutoFit/>
          </a:bodyPr>
          <a:lstStyle/>
          <a:p>
            <a:r>
              <a:rPr lang="en-US" dirty="0" err="1" smtClean="0"/>
              <a:t>Pathloss</a:t>
            </a:r>
            <a:r>
              <a:rPr lang="en-US" dirty="0" smtClean="0"/>
              <a:t> model</a:t>
            </a:r>
            <a:endParaRPr lang="en-US" dirty="0"/>
          </a:p>
        </p:txBody>
      </p:sp>
      <p:pic>
        <p:nvPicPr>
          <p:cNvPr id="7174" name="Picture 6" descr="C:\Users\gbao\AppData\Roaming\Tencent\Users\233171971\QQ\WinTemp\RichOle\3OJ{GYCTTZJ`HL}YEU58$2D.jpg"/>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6199" y="4562818"/>
            <a:ext cx="5344343" cy="1075982"/>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C:\Users\gbao\AppData\Roaming\Tencent\Users\233171971\QQ\WinTemp\RichOle\EK8`9HMQQIAMOUU1`3BNKBV.jpg"/>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10942" y="2486042"/>
            <a:ext cx="4028258" cy="15525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5181599" y="1828800"/>
            <a:ext cx="3638551" cy="533400"/>
          </a:xfrm>
          <a:prstGeom prst="rect">
            <a:avLst/>
          </a:prstGeom>
          <a:no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 name="Rectangle 15"/>
          <p:cNvSpPr/>
          <p:nvPr/>
        </p:nvSpPr>
        <p:spPr>
          <a:xfrm>
            <a:off x="1066800" y="5943600"/>
            <a:ext cx="7991474" cy="1056700"/>
          </a:xfrm>
          <a:prstGeom prst="rect">
            <a:avLst/>
          </a:prstGeom>
        </p:spPr>
        <p:txBody>
          <a:bodyPr wrap="square">
            <a:spAutoFit/>
          </a:bodyPr>
          <a:lstStyle/>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and K. Pahlavan, "A Video Aided RF Localization Technique for the Wireless Capsule Endoscope (WCE) inside Small Intestine," </a:t>
            </a:r>
            <a:r>
              <a:rPr lang="en-US" sz="800" i="1" dirty="0">
                <a:solidFill>
                  <a:srgbClr val="F1F1F1"/>
                </a:solidFill>
              </a:rPr>
              <a:t>8th International Conference on Body Area Networks,</a:t>
            </a:r>
            <a:r>
              <a:rPr lang="en-US" sz="800" dirty="0">
                <a:solidFill>
                  <a:srgbClr val="F1F1F1"/>
                </a:solidFill>
              </a:rPr>
              <a:t> Boston, Massachusetts, United States, September 30 - October 2, 2013</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 </a:t>
            </a:r>
            <a:r>
              <a:rPr lang="en-US" sz="800" dirty="0">
                <a:solidFill>
                  <a:srgbClr val="F1F1F1"/>
                </a:solidFill>
              </a:rPr>
              <a:t>Y. Ye, U. Khan, X. Zheng and K. Pahlavan, "Modeling of the Movement of the Endoscopy Capsule inside GI Tract based on the Captured Endoscopic Images" , </a:t>
            </a:r>
            <a:r>
              <a:rPr lang="en-US" sz="800" i="1" dirty="0">
                <a:solidFill>
                  <a:srgbClr val="F1F1F1"/>
                </a:solidFill>
              </a:rPr>
              <a:t>The 2012 International Conference on Modeling, Simulation and Visualization Methods (MSV), </a:t>
            </a:r>
            <a:r>
              <a:rPr lang="en-US" sz="800" dirty="0">
                <a:solidFill>
                  <a:srgbClr val="F1F1F1"/>
                </a:solidFill>
              </a:rPr>
              <a:t>Las Vegas, USA, July, 2012</a:t>
            </a:r>
            <a:r>
              <a:rPr lang="en-US" sz="800" dirty="0" smtClean="0">
                <a:solidFill>
                  <a:srgbClr val="F1F1F1"/>
                </a:solidFill>
              </a:rPr>
              <a:t>.</a:t>
            </a:r>
          </a:p>
          <a:p>
            <a:r>
              <a:rPr lang="en-US" sz="800" dirty="0">
                <a:solidFill>
                  <a:srgbClr val="F1F1F1"/>
                </a:solidFill>
              </a:rPr>
              <a:t>Kamran </a:t>
            </a:r>
            <a:r>
              <a:rPr lang="en-US" sz="800" dirty="0" err="1">
                <a:solidFill>
                  <a:srgbClr val="F1F1F1"/>
                </a:solidFill>
              </a:rPr>
              <a:t>Sayrafian</a:t>
            </a:r>
            <a:r>
              <a:rPr lang="en-US" sz="800" dirty="0">
                <a:solidFill>
                  <a:srgbClr val="F1F1F1"/>
                </a:solidFill>
              </a:rPr>
              <a:t>-Pour, Wen-Bin Yang, John </a:t>
            </a:r>
            <a:r>
              <a:rPr lang="en-US" sz="800" dirty="0" err="1">
                <a:solidFill>
                  <a:srgbClr val="F1F1F1"/>
                </a:solidFill>
              </a:rPr>
              <a:t>Hagedorn</a:t>
            </a:r>
            <a:r>
              <a:rPr lang="en-US" sz="800" dirty="0">
                <a:solidFill>
                  <a:srgbClr val="F1F1F1"/>
                </a:solidFill>
              </a:rPr>
              <a:t>, Judith Terrill, and </a:t>
            </a:r>
            <a:r>
              <a:rPr lang="en-US" sz="800" dirty="0" err="1">
                <a:solidFill>
                  <a:srgbClr val="F1F1F1"/>
                </a:solidFill>
              </a:rPr>
              <a:t>Kamya</a:t>
            </a:r>
            <a:r>
              <a:rPr lang="en-US" sz="800" dirty="0">
                <a:solidFill>
                  <a:srgbClr val="F1F1F1"/>
                </a:solidFill>
              </a:rPr>
              <a:t> </a:t>
            </a:r>
            <a:r>
              <a:rPr lang="en-US" sz="800" dirty="0" err="1">
                <a:solidFill>
                  <a:srgbClr val="F1F1F1"/>
                </a:solidFill>
              </a:rPr>
              <a:t>Yekeh</a:t>
            </a:r>
            <a:r>
              <a:rPr lang="en-US" sz="800" dirty="0">
                <a:solidFill>
                  <a:srgbClr val="F1F1F1"/>
                </a:solidFill>
              </a:rPr>
              <a:t> </a:t>
            </a:r>
            <a:r>
              <a:rPr lang="en-US" sz="800" dirty="0" err="1">
                <a:solidFill>
                  <a:srgbClr val="F1F1F1"/>
                </a:solidFill>
              </a:rPr>
              <a:t>Yazdandoost</a:t>
            </a:r>
            <a:r>
              <a:rPr lang="en-US" sz="800" dirty="0">
                <a:solidFill>
                  <a:srgbClr val="F1F1F1"/>
                </a:solidFill>
              </a:rPr>
              <a:t>. A statistical path loss model for medical implant communication channels. In Personal, Indoor and Mobile Radio Communications, 2009 IEEE 20th International Symposium on, pages 2995–2999. IEEE, 2009.</a:t>
            </a:r>
          </a:p>
          <a:p>
            <a:pPr algn="just">
              <a:spcBef>
                <a:spcPts val="200"/>
              </a:spcBef>
              <a:spcAft>
                <a:spcPts val="200"/>
              </a:spcAft>
            </a:pPr>
            <a:endParaRPr lang="en-US" sz="800" dirty="0">
              <a:solidFill>
                <a:srgbClr val="F1F1F1"/>
              </a:solidFill>
            </a:endParaRPr>
          </a:p>
        </p:txBody>
      </p:sp>
    </p:spTree>
    <p:extLst>
      <p:ext uri="{BB962C8B-B14F-4D97-AF65-F5344CB8AC3E}">
        <p14:creationId xmlns:p14="http://schemas.microsoft.com/office/powerpoint/2010/main" val="2762357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gbao\Desktop\Capture.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89" r="16814"/>
          <a:stretch/>
        </p:blipFill>
        <p:spPr bwMode="auto">
          <a:xfrm>
            <a:off x="6721943" y="1444171"/>
            <a:ext cx="1937628" cy="21372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C:\Users\gbao\Desktop\Capture2.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591" r="6455"/>
          <a:stretch/>
        </p:blipFill>
        <p:spPr bwMode="auto">
          <a:xfrm>
            <a:off x="6721943" y="3651887"/>
            <a:ext cx="1948514" cy="21393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4945" y="2209800"/>
            <a:ext cx="5725855" cy="3544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3"/>
          <p:cNvCxnSpPr/>
          <p:nvPr/>
        </p:nvCxnSpPr>
        <p:spPr bwMode="auto">
          <a:xfrm flipV="1">
            <a:off x="5410200" y="280760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13" name="Straight Arrow Connector 9"/>
          <p:cNvCxnSpPr/>
          <p:nvPr/>
        </p:nvCxnSpPr>
        <p:spPr bwMode="auto">
          <a:xfrm flipV="1">
            <a:off x="5609772" y="280760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14" name="Straight Arrow Connector 10"/>
          <p:cNvCxnSpPr/>
          <p:nvPr/>
        </p:nvCxnSpPr>
        <p:spPr bwMode="auto">
          <a:xfrm flipV="1">
            <a:off x="5809344" y="280397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15" name="Straight Arrow Connector 11"/>
          <p:cNvCxnSpPr/>
          <p:nvPr/>
        </p:nvCxnSpPr>
        <p:spPr bwMode="auto">
          <a:xfrm flipV="1">
            <a:off x="5990772" y="280760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16" name="Straight Arrow Connector 12"/>
          <p:cNvCxnSpPr/>
          <p:nvPr/>
        </p:nvCxnSpPr>
        <p:spPr bwMode="auto">
          <a:xfrm flipV="1">
            <a:off x="5413830" y="303983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17" name="Straight Arrow Connector 13"/>
          <p:cNvCxnSpPr/>
          <p:nvPr/>
        </p:nvCxnSpPr>
        <p:spPr bwMode="auto">
          <a:xfrm flipV="1">
            <a:off x="5613402" y="303983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18" name="Straight Arrow Connector 14"/>
          <p:cNvCxnSpPr/>
          <p:nvPr/>
        </p:nvCxnSpPr>
        <p:spPr bwMode="auto">
          <a:xfrm flipV="1">
            <a:off x="5812974" y="303620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19" name="Straight Arrow Connector 15"/>
          <p:cNvCxnSpPr/>
          <p:nvPr/>
        </p:nvCxnSpPr>
        <p:spPr bwMode="auto">
          <a:xfrm flipV="1">
            <a:off x="5994402" y="303983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20" name="Straight Arrow Connector 16"/>
          <p:cNvCxnSpPr/>
          <p:nvPr/>
        </p:nvCxnSpPr>
        <p:spPr bwMode="auto">
          <a:xfrm flipV="1">
            <a:off x="5413830" y="326480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21" name="Straight Arrow Connector 17"/>
          <p:cNvCxnSpPr/>
          <p:nvPr/>
        </p:nvCxnSpPr>
        <p:spPr bwMode="auto">
          <a:xfrm flipV="1">
            <a:off x="5613402" y="326480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22" name="Straight Arrow Connector 18"/>
          <p:cNvCxnSpPr/>
          <p:nvPr/>
        </p:nvCxnSpPr>
        <p:spPr bwMode="auto">
          <a:xfrm flipV="1">
            <a:off x="5812974" y="326117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23" name="Straight Arrow Connector 19"/>
          <p:cNvCxnSpPr/>
          <p:nvPr/>
        </p:nvCxnSpPr>
        <p:spPr bwMode="auto">
          <a:xfrm flipV="1">
            <a:off x="5994402" y="3264805"/>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24" name="Straight Arrow Connector 20"/>
          <p:cNvCxnSpPr/>
          <p:nvPr/>
        </p:nvCxnSpPr>
        <p:spPr bwMode="auto">
          <a:xfrm flipV="1">
            <a:off x="5413830" y="3544207"/>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25" name="Straight Arrow Connector 21"/>
          <p:cNvCxnSpPr/>
          <p:nvPr/>
        </p:nvCxnSpPr>
        <p:spPr bwMode="auto">
          <a:xfrm flipV="1">
            <a:off x="5613402" y="3544207"/>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26" name="Straight Arrow Connector 22"/>
          <p:cNvCxnSpPr/>
          <p:nvPr/>
        </p:nvCxnSpPr>
        <p:spPr bwMode="auto">
          <a:xfrm flipV="1">
            <a:off x="5812974" y="3540577"/>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27" name="Straight Arrow Connector 23"/>
          <p:cNvCxnSpPr/>
          <p:nvPr/>
        </p:nvCxnSpPr>
        <p:spPr bwMode="auto">
          <a:xfrm flipV="1">
            <a:off x="5994402" y="3544207"/>
            <a:ext cx="0" cy="189593"/>
          </a:xfrm>
          <a:prstGeom prst="straightConnector1">
            <a:avLst/>
          </a:prstGeom>
          <a:ln>
            <a:solidFill>
              <a:srgbClr val="00B050"/>
            </a:solidFill>
            <a:headEnd type="none" w="med" len="med"/>
            <a:tailEnd type="triangle" w="med" len="med"/>
          </a:ln>
        </p:spPr>
        <p:style>
          <a:lnRef idx="1">
            <a:schemeClr val="accent6"/>
          </a:lnRef>
          <a:fillRef idx="0">
            <a:schemeClr val="accent6"/>
          </a:fillRef>
          <a:effectRef idx="0">
            <a:schemeClr val="accent6"/>
          </a:effectRef>
          <a:fontRef idx="minor">
            <a:schemeClr val="tx1"/>
          </a:fontRef>
        </p:style>
      </p:cxnSp>
      <p:sp>
        <p:nvSpPr>
          <p:cNvPr id="28" name="TextBox 3"/>
          <p:cNvSpPr txBox="1"/>
          <p:nvPr/>
        </p:nvSpPr>
        <p:spPr>
          <a:xfrm>
            <a:off x="457200" y="1396425"/>
            <a:ext cx="61722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t>SEMCAD X </a:t>
            </a:r>
            <a:r>
              <a:rPr lang="en-US" sz="1400" dirty="0"/>
              <a:t>is a state-of-the-art 3D </a:t>
            </a:r>
            <a:r>
              <a:rPr lang="en-US" sz="1400" dirty="0" smtClean="0"/>
              <a:t>full-wave radio propagation simulation </a:t>
            </a:r>
            <a:r>
              <a:rPr lang="en-US" sz="1400" dirty="0"/>
              <a:t>platform based on the </a:t>
            </a:r>
            <a:r>
              <a:rPr lang="en-US" sz="1400" dirty="0" smtClean="0"/>
              <a:t>finite difference time domain (FDTD) [14].</a:t>
            </a:r>
            <a:endParaRPr lang="en-US" sz="1400" dirty="0"/>
          </a:p>
        </p:txBody>
      </p:sp>
      <p:sp>
        <p:nvSpPr>
          <p:cNvPr id="29"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spcBef>
                <a:spcPct val="0"/>
              </a:spcBef>
            </a:pPr>
            <a:r>
              <a:rPr lang="en-US" altLang="en-US" sz="2600" b="1" i="1" dirty="0">
                <a:solidFill>
                  <a:srgbClr val="00B050"/>
                </a:solidFill>
                <a:cs typeface="Times New Roman" panose="02020603050405020304" pitchFamily="18" charset="0"/>
              </a:rPr>
              <a:t>RF Propagation Emulation &amp; Localization</a:t>
            </a:r>
          </a:p>
        </p:txBody>
      </p:sp>
      <p:sp>
        <p:nvSpPr>
          <p:cNvPr id="2" name="Rectangle 1"/>
          <p:cNvSpPr/>
          <p:nvPr/>
        </p:nvSpPr>
        <p:spPr>
          <a:xfrm>
            <a:off x="685800" y="6096000"/>
            <a:ext cx="8077200" cy="538609"/>
          </a:xfrm>
          <a:prstGeom prst="rect">
            <a:avLst/>
          </a:prstGeom>
        </p:spPr>
        <p:txBody>
          <a:bodyPr wrap="square">
            <a:spAutoFit/>
          </a:bodyPr>
          <a:lstStyle/>
          <a:p>
            <a:pPr lvl="1">
              <a:spcAft>
                <a:spcPts val="600"/>
              </a:spcAft>
            </a:pPr>
            <a:r>
              <a:rPr lang="en-US" sz="800" dirty="0">
                <a:solidFill>
                  <a:srgbClr val="F1F1F1"/>
                </a:solidFill>
              </a:rPr>
              <a:t>K. Pahlavan, </a:t>
            </a:r>
            <a:r>
              <a:rPr lang="en-US" sz="800" b="1" dirty="0">
                <a:solidFill>
                  <a:srgbClr val="F1F1F1"/>
                </a:solidFill>
              </a:rPr>
              <a:t>G. Bao</a:t>
            </a:r>
            <a:r>
              <a:rPr lang="en-US" sz="800" dirty="0">
                <a:solidFill>
                  <a:srgbClr val="F1F1F1"/>
                </a:solidFill>
              </a:rPr>
              <a:t>, et al. , "RF localization for wireless video capsule endoscopy". </a:t>
            </a:r>
            <a:r>
              <a:rPr lang="en-US" sz="800" i="1" dirty="0">
                <a:solidFill>
                  <a:srgbClr val="F1F1F1"/>
                </a:solidFill>
              </a:rPr>
              <a:t>International Journal of Wireless Information Networks</a:t>
            </a:r>
            <a:r>
              <a:rPr lang="en-US" sz="800" dirty="0">
                <a:solidFill>
                  <a:srgbClr val="F1F1F1"/>
                </a:solidFill>
              </a:rPr>
              <a:t>, Vol.19 (4), pp.326-340, 2012</a:t>
            </a:r>
            <a:r>
              <a:rPr lang="en-US" sz="800" dirty="0" smtClean="0">
                <a:solidFill>
                  <a:srgbClr val="F1F1F1"/>
                </a:solidFill>
              </a:rPr>
              <a:t>.</a:t>
            </a:r>
          </a:p>
          <a:p>
            <a:pPr lvl="1">
              <a:spcAft>
                <a:spcPts val="600"/>
              </a:spcAft>
            </a:pPr>
            <a:r>
              <a:rPr lang="en-US" sz="800" dirty="0">
                <a:solidFill>
                  <a:srgbClr val="F1F1F1"/>
                </a:solidFill>
              </a:rPr>
              <a:t>Z. Liu, J. Chen, U. Khan, B. Alkandari and K. Pahlavan, "Wideband characterization of RF propagation for TOA localization of Wireless video Capsule Endoscope inside small intestine", IEEE 24th International Symposium on Personal Indoor and Mobile Radio Communications (PIMRC), pp 326- 331, London, UK, Sept 11-14, </a:t>
            </a:r>
            <a:r>
              <a:rPr lang="en-US" sz="800" dirty="0" smtClean="0">
                <a:solidFill>
                  <a:srgbClr val="F1F1F1"/>
                </a:solidFill>
              </a:rPr>
              <a:t>2013.</a:t>
            </a:r>
            <a:endParaRPr lang="en-US" sz="800" dirty="0">
              <a:solidFill>
                <a:srgbClr val="F1F1F1"/>
              </a:solidFill>
            </a:endParaRPr>
          </a:p>
        </p:txBody>
      </p:sp>
    </p:spTree>
    <p:extLst>
      <p:ext uri="{BB962C8B-B14F-4D97-AF65-F5344CB8AC3E}">
        <p14:creationId xmlns:p14="http://schemas.microsoft.com/office/powerpoint/2010/main" val="25663750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Integrating the images with RF signal</a:t>
            </a:r>
          </a:p>
        </p:txBody>
      </p:sp>
      <p:sp>
        <p:nvSpPr>
          <p:cNvPr id="8" name="Content Placeholder 2"/>
          <p:cNvSpPr txBox="1">
            <a:spLocks/>
          </p:cNvSpPr>
          <p:nvPr/>
        </p:nvSpPr>
        <p:spPr>
          <a:xfrm>
            <a:off x="366713" y="1143000"/>
            <a:ext cx="8467725"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514350" indent="-514350">
              <a:buFont typeface="+mj-lt"/>
              <a:buAutoNum type="arabicPeriod"/>
            </a:pPr>
            <a:endParaRPr lang="en-US" sz="2500" smtClean="0"/>
          </a:p>
          <a:p>
            <a:pPr marL="514350" indent="-514350"/>
            <a:endParaRPr lang="en-US" dirty="0" smtClean="0"/>
          </a:p>
        </p:txBody>
      </p:sp>
      <p:pic>
        <p:nvPicPr>
          <p:cNvPr id="10" name="Picture 2" descr="C:\Users\gbao\AppData\Roaming\Tencent\Users\233171971\QQ\WinTemp\RichOle\{2OFVRRLJ3~[)B1[QRV6A`M.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0" y="2133600"/>
            <a:ext cx="6186859" cy="292340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bwMode="auto">
          <a:xfrm>
            <a:off x="2439098" y="1219200"/>
            <a:ext cx="1904302" cy="5334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b="1" dirty="0" smtClean="0">
                <a:latin typeface="Arial" charset="0"/>
                <a:cs typeface="Arial" charset="0"/>
              </a:rPr>
              <a:t>RF localization from  measurements</a:t>
            </a:r>
            <a:endParaRPr kumimoji="0" lang="en-US" sz="1200" b="1" i="0" u="none" strike="noStrike" cap="none" normalizeH="0" baseline="-25000" dirty="0" smtClean="0">
              <a:ln>
                <a:noFill/>
              </a:ln>
              <a:solidFill>
                <a:schemeClr val="tx1"/>
              </a:solidFill>
              <a:effectLst/>
              <a:latin typeface="Arial" charset="0"/>
              <a:cs typeface="Arial" charset="0"/>
            </a:endParaRPr>
          </a:p>
        </p:txBody>
      </p:sp>
      <p:sp>
        <p:nvSpPr>
          <p:cNvPr id="13" name="Rectangle 12"/>
          <p:cNvSpPr/>
          <p:nvPr/>
        </p:nvSpPr>
        <p:spPr bwMode="auto">
          <a:xfrm>
            <a:off x="4876800" y="1219200"/>
            <a:ext cx="1905000" cy="5334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b="1" dirty="0" smtClean="0">
                <a:latin typeface="Arial" charset="0"/>
                <a:cs typeface="Arial" charset="0"/>
              </a:rPr>
              <a:t>Motion model  from images</a:t>
            </a:r>
            <a:endParaRPr kumimoji="0" lang="en-US" sz="1200" b="1" i="0" u="none" strike="noStrike" cap="none" normalizeH="0" baseline="-25000" dirty="0" smtClean="0">
              <a:ln>
                <a:noFill/>
              </a:ln>
              <a:solidFill>
                <a:schemeClr val="tx1"/>
              </a:solidFill>
              <a:effectLst/>
              <a:latin typeface="Arial" charset="0"/>
              <a:cs typeface="Arial" charset="0"/>
            </a:endParaRPr>
          </a:p>
        </p:txBody>
      </p:sp>
      <p:cxnSp>
        <p:nvCxnSpPr>
          <p:cNvPr id="14" name="Straight Arrow Connector 13"/>
          <p:cNvCxnSpPr>
            <a:stCxn id="11" idx="2"/>
          </p:cNvCxnSpPr>
          <p:nvPr/>
        </p:nvCxnSpPr>
        <p:spPr bwMode="auto">
          <a:xfrm>
            <a:off x="3391249" y="1752600"/>
            <a:ext cx="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a:off x="5867400" y="1752600"/>
            <a:ext cx="0"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6" name="Rectangle 15"/>
          <p:cNvSpPr/>
          <p:nvPr/>
        </p:nvSpPr>
        <p:spPr>
          <a:xfrm>
            <a:off x="3276600" y="5285601"/>
            <a:ext cx="4038600" cy="276999"/>
          </a:xfrm>
          <a:prstGeom prst="rect">
            <a:avLst/>
          </a:prstGeom>
        </p:spPr>
        <p:txBody>
          <a:bodyPr wrap="square">
            <a:spAutoFit/>
          </a:bodyPr>
          <a:lstStyle/>
          <a:p>
            <a:r>
              <a:rPr lang="en-US" sz="1200" b="1" dirty="0" smtClean="0"/>
              <a:t>Fig. 13 </a:t>
            </a:r>
            <a:r>
              <a:rPr lang="en-US" sz="1200" dirty="0" smtClean="0"/>
              <a:t>Data fusion using Kalman filter [9]</a:t>
            </a:r>
            <a:endParaRPr lang="en-US" sz="1200" dirty="0"/>
          </a:p>
        </p:txBody>
      </p:sp>
      <p:sp>
        <p:nvSpPr>
          <p:cNvPr id="17" name="Rectangle 16"/>
          <p:cNvSpPr/>
          <p:nvPr/>
        </p:nvSpPr>
        <p:spPr>
          <a:xfrm>
            <a:off x="1066800" y="5943600"/>
            <a:ext cx="7991474" cy="1282402"/>
          </a:xfrm>
          <a:prstGeom prst="rect">
            <a:avLst/>
          </a:prstGeom>
        </p:spPr>
        <p:txBody>
          <a:bodyPr wrap="square">
            <a:spAutoFit/>
          </a:bodyPr>
          <a:lstStyle/>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and K. Pahlavan, "A Video Aided RF Localization Technique for the Wireless Capsule Endoscope (WCE) inside Small Intestine," </a:t>
            </a:r>
            <a:r>
              <a:rPr lang="en-US" sz="800" i="1" dirty="0">
                <a:solidFill>
                  <a:srgbClr val="F1F1F1"/>
                </a:solidFill>
              </a:rPr>
              <a:t>8th International Conference on Body Area Networks,</a:t>
            </a:r>
            <a:r>
              <a:rPr lang="en-US" sz="800" dirty="0">
                <a:solidFill>
                  <a:srgbClr val="F1F1F1"/>
                </a:solidFill>
              </a:rPr>
              <a:t> Boston, Massachusetts, United States, September 30 - October 2, 2013</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 </a:t>
            </a:r>
            <a:r>
              <a:rPr lang="en-US" sz="800" dirty="0">
                <a:solidFill>
                  <a:srgbClr val="F1F1F1"/>
                </a:solidFill>
              </a:rPr>
              <a:t>Y. Ye, U. Khan, X. Zheng and K. Pahlavan, "Modeling of the Movement of the Endoscopy Capsule inside GI Tract based on the Captured Endoscopic Images" , </a:t>
            </a:r>
            <a:r>
              <a:rPr lang="en-US" sz="800" i="1" dirty="0">
                <a:solidFill>
                  <a:srgbClr val="F1F1F1"/>
                </a:solidFill>
              </a:rPr>
              <a:t>The 2012 International Conference on Modeling, Simulation and Visualization Methods (MSV), </a:t>
            </a:r>
            <a:r>
              <a:rPr lang="en-US" sz="800" dirty="0">
                <a:solidFill>
                  <a:srgbClr val="F1F1F1"/>
                </a:solidFill>
              </a:rPr>
              <a:t>Las Vegas, USA, July, 2012</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Y. Geng and K. Pahlavan, “A Computer Vision based Speed Estimation Technique for Localizing the Wireless Capsule Endoscope inside Small Intestine,” </a:t>
            </a:r>
            <a:r>
              <a:rPr lang="en-US" sz="800" i="1" dirty="0">
                <a:solidFill>
                  <a:srgbClr val="F1F1F1"/>
                </a:solidFill>
              </a:rPr>
              <a:t>submitted to Signal Processing Letters, IEEE</a:t>
            </a:r>
            <a:r>
              <a:rPr lang="en-US" sz="800" dirty="0">
                <a:solidFill>
                  <a:srgbClr val="F1F1F1"/>
                </a:solidFill>
              </a:rPr>
              <a:t>, April, 2014.</a:t>
            </a:r>
          </a:p>
          <a:p>
            <a:pPr algn="just">
              <a:spcBef>
                <a:spcPts val="200"/>
              </a:spcBef>
              <a:spcAft>
                <a:spcPts val="200"/>
              </a:spcAft>
            </a:pPr>
            <a:endParaRPr lang="en-US" sz="800" dirty="0">
              <a:solidFill>
                <a:srgbClr val="F1F1F1"/>
              </a:solidFill>
            </a:endParaRPr>
          </a:p>
          <a:p>
            <a:pPr algn="just">
              <a:spcBef>
                <a:spcPts val="200"/>
              </a:spcBef>
              <a:spcAft>
                <a:spcPts val="200"/>
              </a:spcAft>
            </a:pPr>
            <a:endParaRPr lang="en-US" sz="800" dirty="0">
              <a:solidFill>
                <a:srgbClr val="F1F1F1"/>
              </a:solidFill>
            </a:endParaRPr>
          </a:p>
        </p:txBody>
      </p:sp>
    </p:spTree>
    <p:extLst>
      <p:ext uri="{BB962C8B-B14F-4D97-AF65-F5344CB8AC3E}">
        <p14:creationId xmlns:p14="http://schemas.microsoft.com/office/powerpoint/2010/main" val="3616201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400" y="3837801"/>
            <a:ext cx="1244315" cy="276999"/>
          </a:xfrm>
          <a:prstGeom prst="rect">
            <a:avLst/>
          </a:prstGeom>
          <a:noFill/>
        </p:spPr>
        <p:txBody>
          <a:bodyPr wrap="none" rtlCol="0">
            <a:spAutoFit/>
          </a:bodyPr>
          <a:lstStyle/>
          <a:p>
            <a:r>
              <a:rPr lang="en-US" sz="1200" dirty="0" err="1"/>
              <a:t>PillCam</a:t>
            </a:r>
            <a:r>
              <a:rPr lang="en-US" sz="1200" dirty="0"/>
              <a:t> COLON 2</a:t>
            </a:r>
          </a:p>
        </p:txBody>
      </p:sp>
      <p:pic>
        <p:nvPicPr>
          <p:cNvPr id="2049" name="Picture 1" descr="C:\Users\gbao\AppData\Roaming\Tencent\Users\233171971\QQ\WinTemp\RichOle\NJA9R8$XBTMADK%`RORKI3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219200"/>
            <a:ext cx="6522780" cy="319603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ttp://cdn.medgadget.com/wp-content/uploads/2011/10/dbhebpf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466850"/>
            <a:ext cx="952500" cy="21907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33400" y="4900136"/>
            <a:ext cx="8199180" cy="738664"/>
          </a:xfrm>
          <a:prstGeom prst="rect">
            <a:avLst/>
          </a:prstGeom>
          <a:noFill/>
        </p:spPr>
        <p:txBody>
          <a:bodyPr wrap="square" rtlCol="0">
            <a:spAutoFit/>
          </a:bodyPr>
          <a:lstStyle/>
          <a:p>
            <a:r>
              <a:rPr lang="en-US" sz="1400" dirty="0" smtClean="0"/>
              <a:t>        The </a:t>
            </a:r>
            <a:r>
              <a:rPr lang="en-US" sz="1400" dirty="0"/>
              <a:t>double camera feature of the </a:t>
            </a:r>
            <a:r>
              <a:rPr lang="en-US" sz="1400" dirty="0" err="1"/>
              <a:t>PillCam</a:t>
            </a:r>
            <a:r>
              <a:rPr lang="en-US" sz="1400" dirty="0"/>
              <a:t> COLON 2 is a perfect tool for </a:t>
            </a:r>
            <a:r>
              <a:rPr lang="en-US" sz="1400" dirty="0" smtClean="0"/>
              <a:t>statistical validation</a:t>
            </a:r>
            <a:r>
              <a:rPr lang="en-US" sz="1400" dirty="0"/>
              <a:t>. Since the images taken from both cameras are </a:t>
            </a:r>
            <a:r>
              <a:rPr lang="en-US" sz="1400" dirty="0" smtClean="0"/>
              <a:t>almost the same but pointing to opposite direction, </a:t>
            </a:r>
            <a:r>
              <a:rPr lang="en-US" sz="1400" dirty="0"/>
              <a:t>after </a:t>
            </a:r>
            <a:r>
              <a:rPr lang="en-US" sz="1400" dirty="0" smtClean="0"/>
              <a:t>applying the </a:t>
            </a:r>
            <a:r>
              <a:rPr lang="en-US" sz="1400" dirty="0"/>
              <a:t>speed estimation algorithm, the speed extracted from both cameras should be </a:t>
            </a:r>
            <a:r>
              <a:rPr lang="en-US" sz="1400" dirty="0" smtClean="0"/>
              <a:t>the same.11</a:t>
            </a:r>
            <a:endParaRPr lang="en-US" sz="1400" dirty="0"/>
          </a:p>
        </p:txBody>
      </p:sp>
      <p:sp>
        <p:nvSpPr>
          <p:cNvPr id="13"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Performance evaluation using clinical data</a:t>
            </a:r>
            <a:endParaRPr lang="en-US" altLang="en-US" sz="3000" b="1" dirty="0">
              <a:solidFill>
                <a:srgbClr val="F1F1F1"/>
              </a:solidFill>
            </a:endParaRPr>
          </a:p>
        </p:txBody>
      </p:sp>
      <p:sp>
        <p:nvSpPr>
          <p:cNvPr id="14" name="TextBox 13"/>
          <p:cNvSpPr txBox="1"/>
          <p:nvPr/>
        </p:nvSpPr>
        <p:spPr>
          <a:xfrm>
            <a:off x="433201" y="5943600"/>
            <a:ext cx="8482199" cy="1107996"/>
          </a:xfrm>
          <a:prstGeom prst="rect">
            <a:avLst/>
          </a:prstGeom>
          <a:noFill/>
        </p:spPr>
        <p:txBody>
          <a:bodyPr wrap="square" rtlCol="0">
            <a:spAutoFit/>
          </a:bodyPr>
          <a:lstStyle/>
          <a:p>
            <a:pPr lvl="1" algn="just">
              <a:spcBef>
                <a:spcPts val="200"/>
              </a:spcBef>
              <a:spcAft>
                <a:spcPts val="200"/>
              </a:spcAft>
            </a:pPr>
            <a:r>
              <a:rPr lang="en-US" sz="800" b="1" dirty="0">
                <a:solidFill>
                  <a:srgbClr val="F1F1F1"/>
                </a:solidFill>
              </a:rPr>
              <a:t>G. Bao </a:t>
            </a:r>
            <a:r>
              <a:rPr lang="en-US" sz="800" dirty="0">
                <a:solidFill>
                  <a:srgbClr val="F1F1F1"/>
                </a:solidFill>
              </a:rPr>
              <a:t>and K. Pahlavan, "Motion Estimation of the Endoscopy Capsule using Region-based Kernel SVM Classifier", </a:t>
            </a:r>
            <a:r>
              <a:rPr lang="en-US" sz="800" i="1" dirty="0">
                <a:solidFill>
                  <a:srgbClr val="F1F1F1"/>
                </a:solidFill>
              </a:rPr>
              <a:t>2013 IEEE International Conference on Electro/Information Technology (EIT)</a:t>
            </a:r>
            <a:r>
              <a:rPr lang="en-US" sz="800" dirty="0">
                <a:solidFill>
                  <a:srgbClr val="F1F1F1"/>
                </a:solidFill>
              </a:rPr>
              <a:t>, Rapid City, SD, May 9-11, 2013.</a:t>
            </a:r>
          </a:p>
          <a:p>
            <a:pPr lvl="1" algn="just">
              <a:spcBef>
                <a:spcPts val="200"/>
              </a:spcBef>
              <a:spcAft>
                <a:spcPts val="200"/>
              </a:spcAft>
            </a:pPr>
            <a:r>
              <a:rPr lang="en-US" sz="800" b="1" dirty="0">
                <a:solidFill>
                  <a:srgbClr val="F1F1F1"/>
                </a:solidFill>
              </a:rPr>
              <a:t>G. Bao</a:t>
            </a:r>
            <a:r>
              <a:rPr lang="en-US" sz="800" dirty="0">
                <a:solidFill>
                  <a:srgbClr val="F1F1F1"/>
                </a:solidFill>
              </a:rPr>
              <a:t>, L. Mi, Y. Geng and K. Pahlavan, “A Computer Vision based Speed Estimation Technique for Localizing the Wireless Capsule Endoscope inside Small Intestine,” </a:t>
            </a:r>
            <a:r>
              <a:rPr lang="en-US" sz="800" i="1" dirty="0">
                <a:solidFill>
                  <a:srgbClr val="F1F1F1"/>
                </a:solidFill>
              </a:rPr>
              <a:t>submitted to Signal Processing Letters, IEEE</a:t>
            </a:r>
            <a:r>
              <a:rPr lang="en-US" sz="800" dirty="0">
                <a:solidFill>
                  <a:srgbClr val="F1F1F1"/>
                </a:solidFill>
              </a:rPr>
              <a:t>, April, 2014.</a:t>
            </a:r>
          </a:p>
          <a:p>
            <a:pPr lvl="1" algn="just">
              <a:spcBef>
                <a:spcPts val="200"/>
              </a:spcBef>
              <a:spcAft>
                <a:spcPts val="200"/>
              </a:spcAft>
            </a:pPr>
            <a:r>
              <a:rPr lang="en-US" sz="800" b="1" dirty="0">
                <a:solidFill>
                  <a:srgbClr val="F1F1F1"/>
                </a:solidFill>
              </a:rPr>
              <a:t>G. Bao</a:t>
            </a:r>
            <a:r>
              <a:rPr lang="en-US" sz="800" dirty="0">
                <a:solidFill>
                  <a:srgbClr val="F1F1F1"/>
                </a:solidFill>
              </a:rPr>
              <a:t>, L. Mi, Y. Geng, M. Zhou and K. Pahlavan, “A Video-based Speed Estimation Technique for Localizing the Wireless Capsule Endoscope inside Gastrointestinal Tract, ” </a:t>
            </a:r>
            <a:r>
              <a:rPr lang="en-US" sz="800" i="1" dirty="0">
                <a:solidFill>
                  <a:srgbClr val="F1F1F1"/>
                </a:solidFill>
              </a:rPr>
              <a:t>submitted to IEEE Engineering in Medicine and Biology Society (EMBC’14</a:t>
            </a:r>
            <a:r>
              <a:rPr lang="en-US" sz="800" dirty="0">
                <a:solidFill>
                  <a:srgbClr val="F1F1F1"/>
                </a:solidFill>
              </a:rPr>
              <a:t>), March, 2014.</a:t>
            </a:r>
          </a:p>
          <a:p>
            <a:pPr>
              <a:spcBef>
                <a:spcPts val="200"/>
              </a:spcBef>
              <a:spcAft>
                <a:spcPts val="200"/>
              </a:spcAft>
            </a:pPr>
            <a:endParaRPr lang="en-US" sz="800" dirty="0">
              <a:solidFill>
                <a:srgbClr val="F1F1F1"/>
              </a:solidFill>
            </a:endParaRPr>
          </a:p>
        </p:txBody>
      </p:sp>
    </p:spTree>
    <p:extLst>
      <p:ext uri="{BB962C8B-B14F-4D97-AF65-F5344CB8AC3E}">
        <p14:creationId xmlns:p14="http://schemas.microsoft.com/office/powerpoint/2010/main" val="37817194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990600"/>
            <a:ext cx="3369852"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t="5682"/>
          <a:stretch/>
        </p:blipFill>
        <p:spPr bwMode="auto">
          <a:xfrm>
            <a:off x="4512852" y="1143000"/>
            <a:ext cx="3342347"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spcBef>
                <a:spcPct val="0"/>
              </a:spcBef>
            </a:pPr>
            <a:r>
              <a:rPr lang="en-US" altLang="zh-CN" sz="2600" b="1" i="1" dirty="0" smtClean="0">
                <a:solidFill>
                  <a:srgbClr val="00B050"/>
                </a:solidFill>
                <a:cs typeface="Times New Roman" panose="02020603050405020304" pitchFamily="18" charset="0"/>
              </a:rPr>
              <a:t>Modeling the speed of WCE using empirical data</a:t>
            </a:r>
            <a:endParaRPr lang="en-US" altLang="zh-CN" sz="2600" b="1" i="1" dirty="0">
              <a:solidFill>
                <a:srgbClr val="00B050"/>
              </a:solidFill>
              <a:cs typeface="Times New Roman" panose="02020603050405020304" pitchFamily="18" charset="0"/>
            </a:endParaRPr>
          </a:p>
        </p:txBody>
      </p:sp>
      <p:sp>
        <p:nvSpPr>
          <p:cNvPr id="15" name="TextBox 14"/>
          <p:cNvSpPr txBox="1"/>
          <p:nvPr/>
        </p:nvSpPr>
        <p:spPr>
          <a:xfrm>
            <a:off x="1547981" y="3199626"/>
            <a:ext cx="2979855" cy="276999"/>
          </a:xfrm>
          <a:prstGeom prst="rect">
            <a:avLst/>
          </a:prstGeom>
          <a:noFill/>
        </p:spPr>
        <p:txBody>
          <a:bodyPr wrap="none" rtlCol="0">
            <a:spAutoFit/>
          </a:bodyPr>
          <a:lstStyle/>
          <a:p>
            <a:r>
              <a:rPr lang="en-US" sz="1200" dirty="0" smtClean="0"/>
              <a:t>PDF for speed estimation from both cameras</a:t>
            </a:r>
            <a:endParaRPr lang="en-US" sz="1200" dirty="0"/>
          </a:p>
        </p:txBody>
      </p:sp>
      <p:sp>
        <p:nvSpPr>
          <p:cNvPr id="16" name="TextBox 15"/>
          <p:cNvSpPr txBox="1"/>
          <p:nvPr/>
        </p:nvSpPr>
        <p:spPr>
          <a:xfrm>
            <a:off x="4756436" y="3227427"/>
            <a:ext cx="2979855" cy="276999"/>
          </a:xfrm>
          <a:prstGeom prst="rect">
            <a:avLst/>
          </a:prstGeom>
          <a:noFill/>
        </p:spPr>
        <p:txBody>
          <a:bodyPr wrap="none" rtlCol="0">
            <a:spAutoFit/>
          </a:bodyPr>
          <a:lstStyle/>
          <a:p>
            <a:r>
              <a:rPr lang="en-US" sz="1200" dirty="0" smtClean="0"/>
              <a:t>CDF </a:t>
            </a:r>
            <a:r>
              <a:rPr lang="en-US" sz="1200" dirty="0"/>
              <a:t>for speed estimation from both cameras</a:t>
            </a:r>
          </a:p>
        </p:txBody>
      </p:sp>
      <p:sp>
        <p:nvSpPr>
          <p:cNvPr id="19" name="TextBox 18"/>
          <p:cNvSpPr txBox="1"/>
          <p:nvPr/>
        </p:nvSpPr>
        <p:spPr>
          <a:xfrm>
            <a:off x="3750852" y="2818626"/>
            <a:ext cx="489236" cy="246221"/>
          </a:xfrm>
          <a:prstGeom prst="rect">
            <a:avLst/>
          </a:prstGeom>
          <a:noFill/>
        </p:spPr>
        <p:txBody>
          <a:bodyPr wrap="none" rtlCol="0">
            <a:spAutoFit/>
          </a:bodyPr>
          <a:lstStyle/>
          <a:p>
            <a:r>
              <a:rPr lang="en-US" sz="1000" dirty="0"/>
              <a:t>m</a:t>
            </a:r>
            <a:r>
              <a:rPr lang="en-US" sz="1000" dirty="0" smtClean="0"/>
              <a:t>m/s</a:t>
            </a:r>
            <a:endParaRPr lang="en-US" sz="1000" dirty="0"/>
          </a:p>
        </p:txBody>
      </p:sp>
      <p:sp>
        <p:nvSpPr>
          <p:cNvPr id="21" name="TextBox 20"/>
          <p:cNvSpPr txBox="1"/>
          <p:nvPr/>
        </p:nvSpPr>
        <p:spPr>
          <a:xfrm>
            <a:off x="6907088" y="2818626"/>
            <a:ext cx="489236" cy="246221"/>
          </a:xfrm>
          <a:prstGeom prst="rect">
            <a:avLst/>
          </a:prstGeom>
          <a:noFill/>
        </p:spPr>
        <p:txBody>
          <a:bodyPr wrap="none" rtlCol="0">
            <a:spAutoFit/>
          </a:bodyPr>
          <a:lstStyle/>
          <a:p>
            <a:r>
              <a:rPr lang="en-US" sz="1000" dirty="0"/>
              <a:t>m</a:t>
            </a:r>
            <a:r>
              <a:rPr lang="en-US" sz="1000" dirty="0" smtClean="0"/>
              <a:t>m/s</a:t>
            </a:r>
            <a:endParaRPr lang="en-US" sz="1000" dirty="0"/>
          </a:p>
        </p:txBody>
      </p:sp>
      <p:pic>
        <p:nvPicPr>
          <p:cNvPr id="22" name="Picture 1"/>
          <p:cNvPicPr>
            <a:picLocks noChangeAspect="1" noChangeArrowheads="1"/>
          </p:cNvPicPr>
          <p:nvPr/>
        </p:nvPicPr>
        <p:blipFill rotWithShape="1">
          <a:blip r:embed="rId5">
            <a:extLst>
              <a:ext uri="{28A0092B-C50C-407E-A947-70E740481C1C}">
                <a14:useLocalDpi xmlns:a14="http://schemas.microsoft.com/office/drawing/2010/main" val="0"/>
              </a:ext>
            </a:extLst>
          </a:blip>
          <a:srcRect l="4528" r="56266" b="12500"/>
          <a:stretch/>
        </p:blipFill>
        <p:spPr bwMode="auto">
          <a:xfrm>
            <a:off x="1066800" y="3656826"/>
            <a:ext cx="3308636" cy="2006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1"/>
          <p:cNvPicPr>
            <a:picLocks noChangeAspect="1" noChangeArrowheads="1"/>
          </p:cNvPicPr>
          <p:nvPr/>
        </p:nvPicPr>
        <p:blipFill rotWithShape="1">
          <a:blip r:embed="rId5">
            <a:extLst>
              <a:ext uri="{28A0092B-C50C-407E-A947-70E740481C1C}">
                <a14:useLocalDpi xmlns:a14="http://schemas.microsoft.com/office/drawing/2010/main" val="0"/>
              </a:ext>
            </a:extLst>
          </a:blip>
          <a:srcRect l="55429" r="4682" b="12500"/>
          <a:stretch/>
        </p:blipFill>
        <p:spPr bwMode="auto">
          <a:xfrm>
            <a:off x="4908836" y="3656826"/>
            <a:ext cx="3352800" cy="1998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TextBox 25"/>
          <p:cNvSpPr txBox="1"/>
          <p:nvPr/>
        </p:nvSpPr>
        <p:spPr>
          <a:xfrm>
            <a:off x="1175036" y="5665827"/>
            <a:ext cx="3208314" cy="276999"/>
          </a:xfrm>
          <a:prstGeom prst="rect">
            <a:avLst/>
          </a:prstGeom>
          <a:noFill/>
        </p:spPr>
        <p:txBody>
          <a:bodyPr wrap="none" rtlCol="0">
            <a:spAutoFit/>
          </a:bodyPr>
          <a:lstStyle/>
          <a:p>
            <a:r>
              <a:rPr lang="en-US" sz="1200" dirty="0" smtClean="0"/>
              <a:t>PDF for speed estimation from different patients</a:t>
            </a:r>
            <a:endParaRPr lang="en-US" sz="1200" dirty="0"/>
          </a:p>
        </p:txBody>
      </p:sp>
      <p:sp>
        <p:nvSpPr>
          <p:cNvPr id="27" name="TextBox 26"/>
          <p:cNvSpPr txBox="1"/>
          <p:nvPr/>
        </p:nvSpPr>
        <p:spPr>
          <a:xfrm>
            <a:off x="4977122" y="5666601"/>
            <a:ext cx="3209918" cy="276999"/>
          </a:xfrm>
          <a:prstGeom prst="rect">
            <a:avLst/>
          </a:prstGeom>
          <a:noFill/>
        </p:spPr>
        <p:txBody>
          <a:bodyPr wrap="none" rtlCol="0">
            <a:spAutoFit/>
          </a:bodyPr>
          <a:lstStyle/>
          <a:p>
            <a:r>
              <a:rPr lang="en-US" sz="1200" dirty="0"/>
              <a:t>C</a:t>
            </a:r>
            <a:r>
              <a:rPr lang="en-US" sz="1200" dirty="0" smtClean="0"/>
              <a:t>DF for speed estimation from different </a:t>
            </a:r>
            <a:r>
              <a:rPr lang="en-US" sz="1200" dirty="0"/>
              <a:t>patients</a:t>
            </a:r>
          </a:p>
        </p:txBody>
      </p:sp>
      <p:sp>
        <p:nvSpPr>
          <p:cNvPr id="5" name="Rectangle 4"/>
          <p:cNvSpPr/>
          <p:nvPr/>
        </p:nvSpPr>
        <p:spPr>
          <a:xfrm>
            <a:off x="1143000" y="6096000"/>
            <a:ext cx="7696200" cy="646331"/>
          </a:xfrm>
          <a:prstGeom prst="rect">
            <a:avLst/>
          </a:prstGeom>
        </p:spPr>
        <p:txBody>
          <a:bodyPr wrap="square">
            <a:spAutoFit/>
          </a:bodyPr>
          <a:lstStyle/>
          <a:p>
            <a:pPr algn="just"/>
            <a:r>
              <a:rPr lang="en-US" sz="900" b="1" dirty="0" smtClean="0">
                <a:solidFill>
                  <a:srgbClr val="F1F1F1"/>
                </a:solidFill>
              </a:rPr>
              <a:t>G</a:t>
            </a:r>
            <a:r>
              <a:rPr lang="en-US" sz="900" b="1" dirty="0">
                <a:solidFill>
                  <a:srgbClr val="F1F1F1"/>
                </a:solidFill>
              </a:rPr>
              <a:t>. Bao</a:t>
            </a:r>
            <a:r>
              <a:rPr lang="en-US" sz="900" dirty="0">
                <a:solidFill>
                  <a:srgbClr val="F1F1F1"/>
                </a:solidFill>
              </a:rPr>
              <a:t>, L. Mi, Y. Geng, M. Zhou and K. Pahlavan, “A Video-based Speed Estimation Technique for Localizing the Wireless Capsule Endoscope inside Gastrointestinal Tract, ” submitted to IEEE Engineering in Medicine and Biology Society (EMBC’14), March, 2014.</a:t>
            </a:r>
          </a:p>
          <a:p>
            <a:pPr algn="just"/>
            <a:r>
              <a:rPr lang="en-US" sz="900" b="1" dirty="0" smtClean="0">
                <a:solidFill>
                  <a:srgbClr val="F1F1F1"/>
                </a:solidFill>
              </a:rPr>
              <a:t>G. Bao</a:t>
            </a:r>
            <a:r>
              <a:rPr lang="en-US" sz="900" dirty="0" smtClean="0">
                <a:solidFill>
                  <a:srgbClr val="F1F1F1"/>
                </a:solidFill>
              </a:rPr>
              <a:t>, L. Mi and K. Pahlavan, “Hybrid Localization of Micro-robotic Endoscopic Capsule inside Small Intestine by Data Fusion of Vision and RF Sensors”, submitted to Sensor Journal, IEEE, March, 2014.</a:t>
            </a:r>
            <a:endParaRPr lang="en-US" sz="900" dirty="0">
              <a:solidFill>
                <a:srgbClr val="F1F1F1"/>
              </a:solidFill>
            </a:endParaRPr>
          </a:p>
        </p:txBody>
      </p:sp>
    </p:spTree>
    <p:extLst>
      <p:ext uri="{BB962C8B-B14F-4D97-AF65-F5344CB8AC3E}">
        <p14:creationId xmlns:p14="http://schemas.microsoft.com/office/powerpoint/2010/main" val="3849067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gbao\AppData\Roaming\Tencent\Users\233171971\QQ\WinTemp\RichOle\5LB)K{4GZM1T6@VPR6Y($HH.jpg"/>
          <p:cNvPicPr>
            <a:picLocks noChangeAspect="1" noChangeArrowheads="1"/>
          </p:cNvPicPr>
          <p:nvPr/>
        </p:nvPicPr>
        <p:blipFill rotWithShape="1">
          <a:blip r:embed="rId3">
            <a:extLst>
              <a:ext uri="{28A0092B-C50C-407E-A947-70E740481C1C}">
                <a14:useLocalDpi xmlns:a14="http://schemas.microsoft.com/office/drawing/2010/main" val="0"/>
              </a:ext>
            </a:extLst>
          </a:blip>
          <a:srcRect l="11876" r="10483" b="77160"/>
          <a:stretch/>
        </p:blipFill>
        <p:spPr bwMode="auto">
          <a:xfrm>
            <a:off x="533400" y="1257299"/>
            <a:ext cx="4505326" cy="133350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gbao\AppData\Roaming\Tencent\Users\233171971\QQ\WinTemp\RichOle\5LB)K{4GZM1T6@VPR6Y($HH.jpg"/>
          <p:cNvPicPr>
            <a:picLocks noChangeAspect="1" noChangeArrowheads="1"/>
          </p:cNvPicPr>
          <p:nvPr/>
        </p:nvPicPr>
        <p:blipFill rotWithShape="1">
          <a:blip r:embed="rId3">
            <a:extLst>
              <a:ext uri="{28A0092B-C50C-407E-A947-70E740481C1C}">
                <a14:useLocalDpi xmlns:a14="http://schemas.microsoft.com/office/drawing/2010/main" val="0"/>
              </a:ext>
            </a:extLst>
          </a:blip>
          <a:srcRect t="39954" b="1"/>
          <a:stretch/>
        </p:blipFill>
        <p:spPr bwMode="auto">
          <a:xfrm>
            <a:off x="958152" y="3200400"/>
            <a:ext cx="3867149" cy="233634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spcBef>
                <a:spcPct val="0"/>
              </a:spcBef>
            </a:pPr>
            <a:r>
              <a:rPr lang="en-US" altLang="zh-CN" sz="2600" b="1" i="1" dirty="0" smtClean="0">
                <a:solidFill>
                  <a:srgbClr val="00B050"/>
                </a:solidFill>
                <a:cs typeface="Times New Roman" panose="02020603050405020304" pitchFamily="18" charset="0"/>
              </a:rPr>
              <a:t>Testing the rotation of WCE using clinical data</a:t>
            </a:r>
            <a:endParaRPr lang="en-US" altLang="zh-CN" sz="2600" b="1" i="1" dirty="0">
              <a:solidFill>
                <a:srgbClr val="00B050"/>
              </a:solidFill>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Rectangle 1"/>
              <p:cNvSpPr/>
              <p:nvPr/>
            </p:nvSpPr>
            <p:spPr>
              <a:xfrm>
                <a:off x="5334000" y="1752600"/>
                <a:ext cx="3473450" cy="3000821"/>
              </a:xfrm>
              <a:prstGeom prst="rect">
                <a:avLst/>
              </a:prstGeom>
            </p:spPr>
            <p:txBody>
              <a:bodyPr wrap="square">
                <a:spAutoFit/>
              </a:bodyPr>
              <a:lstStyle/>
              <a:p>
                <a:pPr>
                  <a:lnSpc>
                    <a:spcPct val="150000"/>
                  </a:lnSpc>
                  <a:spcBef>
                    <a:spcPts val="600"/>
                  </a:spcBef>
                </a:pPr>
                <a:r>
                  <a:rPr lang="en-US" sz="1400" dirty="0"/>
                  <a:t>To verify the accuracy of the results, we artificially generated a set of rotated frames with different angles from the same endoscopic image. The rotated angles are</a:t>
                </a:r>
                <a14:m>
                  <m:oMath xmlns:m="http://schemas.openxmlformats.org/officeDocument/2006/math">
                    <m:sSup>
                      <m:sSupPr>
                        <m:ctrlPr>
                          <a:rPr lang="en-US" sz="1400" i="1">
                            <a:latin typeface="Cambria Math"/>
                          </a:rPr>
                        </m:ctrlPr>
                      </m:sSupPr>
                      <m:e>
                        <m:r>
                          <a:rPr lang="en-US" sz="1400">
                            <a:latin typeface="Cambria Math"/>
                          </a:rPr>
                          <m:t> 10</m:t>
                        </m:r>
                      </m:e>
                      <m:sup>
                        <m:r>
                          <a:rPr lang="en-US" sz="1400">
                            <a:latin typeface="Cambria Math"/>
                          </a:rPr>
                          <m:t>𝑜</m:t>
                        </m:r>
                      </m:sup>
                    </m:sSup>
                  </m:oMath>
                </a14:m>
                <a:r>
                  <a:rPr lang="en-US" sz="1400" dirty="0"/>
                  <a:t>, </a:t>
                </a:r>
                <a14:m>
                  <m:oMath xmlns:m="http://schemas.openxmlformats.org/officeDocument/2006/math">
                    <m:sSup>
                      <m:sSupPr>
                        <m:ctrlPr>
                          <a:rPr lang="en-US" sz="1400" i="1">
                            <a:latin typeface="Cambria Math"/>
                          </a:rPr>
                        </m:ctrlPr>
                      </m:sSupPr>
                      <m:e>
                        <m:r>
                          <a:rPr lang="en-US" sz="1400">
                            <a:latin typeface="Cambria Math"/>
                          </a:rPr>
                          <m:t>20</m:t>
                        </m:r>
                      </m:e>
                      <m:sup>
                        <m:r>
                          <a:rPr lang="en-US" sz="1400">
                            <a:latin typeface="Cambria Math"/>
                          </a:rPr>
                          <m:t>𝑜</m:t>
                        </m:r>
                      </m:sup>
                    </m:sSup>
                    <m:r>
                      <a:rPr lang="en-US" sz="1400">
                        <a:latin typeface="Cambria Math"/>
                      </a:rPr>
                      <m:t> </m:t>
                    </m:r>
                  </m:oMath>
                </a14:m>
                <a:r>
                  <a:rPr lang="en-US" sz="1400" dirty="0"/>
                  <a:t>and</a:t>
                </a:r>
                <a14:m>
                  <m:oMath xmlns:m="http://schemas.openxmlformats.org/officeDocument/2006/math">
                    <m:sSup>
                      <m:sSupPr>
                        <m:ctrlPr>
                          <a:rPr lang="en-US" sz="1400" i="1">
                            <a:latin typeface="Cambria Math"/>
                          </a:rPr>
                        </m:ctrlPr>
                      </m:sSupPr>
                      <m:e>
                        <m:r>
                          <a:rPr lang="en-US" sz="1400">
                            <a:latin typeface="Cambria Math"/>
                          </a:rPr>
                          <m:t> 30</m:t>
                        </m:r>
                      </m:e>
                      <m:sup>
                        <m:r>
                          <a:rPr lang="en-US" sz="1400">
                            <a:latin typeface="Cambria Math"/>
                          </a:rPr>
                          <m:t>𝑜</m:t>
                        </m:r>
                      </m:sup>
                    </m:sSup>
                  </m:oMath>
                </a14:m>
                <a:r>
                  <a:rPr lang="en-US" sz="1400" dirty="0"/>
                  <a:t>, respectively. From </a:t>
                </a:r>
                <a:r>
                  <a:rPr lang="en-US" sz="1400" dirty="0" smtClean="0"/>
                  <a:t>the left Table </a:t>
                </a:r>
                <a:r>
                  <a:rPr lang="en-US" sz="1400" dirty="0"/>
                  <a:t>it can be seen that when the rotation angle is small (&lt;</a:t>
                </a:r>
                <a14:m>
                  <m:oMath xmlns:m="http://schemas.openxmlformats.org/officeDocument/2006/math">
                    <m:sSup>
                      <m:sSupPr>
                        <m:ctrlPr>
                          <a:rPr lang="en-US" sz="1400" i="1">
                            <a:latin typeface="Cambria Math"/>
                          </a:rPr>
                        </m:ctrlPr>
                      </m:sSupPr>
                      <m:e>
                        <m:r>
                          <a:rPr lang="en-US" sz="1400">
                            <a:latin typeface="Cambria Math"/>
                          </a:rPr>
                          <m:t> 30</m:t>
                        </m:r>
                      </m:e>
                      <m:sup>
                        <m:r>
                          <a:rPr lang="en-US" sz="1400">
                            <a:latin typeface="Cambria Math"/>
                          </a:rPr>
                          <m:t>𝑜</m:t>
                        </m:r>
                      </m:sup>
                    </m:sSup>
                  </m:oMath>
                </a14:m>
                <a:r>
                  <a:rPr lang="en-US" sz="1400" dirty="0"/>
                  <a:t>), the calculated results are</a:t>
                </a:r>
                <a14:m>
                  <m:oMath xmlns:m="http://schemas.openxmlformats.org/officeDocument/2006/math">
                    <m:r>
                      <a:rPr lang="en-US" sz="1400">
                        <a:latin typeface="Cambria Math"/>
                      </a:rPr>
                      <m:t> </m:t>
                    </m:r>
                  </m:oMath>
                </a14:m>
                <a:r>
                  <a:rPr lang="en-US" sz="1400" dirty="0"/>
                  <a:t>very accurate with an average error below</a:t>
                </a:r>
                <a14:m>
                  <m:oMath xmlns:m="http://schemas.openxmlformats.org/officeDocument/2006/math">
                    <m:sSup>
                      <m:sSupPr>
                        <m:ctrlPr>
                          <a:rPr lang="en-US" sz="1400" i="1">
                            <a:latin typeface="Cambria Math"/>
                          </a:rPr>
                        </m:ctrlPr>
                      </m:sSupPr>
                      <m:e>
                        <m:r>
                          <a:rPr lang="en-US" sz="1400">
                            <a:latin typeface="Cambria Math"/>
                          </a:rPr>
                          <m:t> 1.2</m:t>
                        </m:r>
                      </m:e>
                      <m:sup>
                        <m:r>
                          <a:rPr lang="en-US" sz="1400">
                            <a:latin typeface="Cambria Math"/>
                          </a:rPr>
                          <m:t>𝑜</m:t>
                        </m:r>
                      </m:sup>
                    </m:sSup>
                  </m:oMath>
                </a14:m>
                <a:r>
                  <a:rPr lang="en-US" sz="1400" dirty="0"/>
                  <a:t>.</a:t>
                </a:r>
              </a:p>
            </p:txBody>
          </p:sp>
        </mc:Choice>
        <mc:Fallback xmlns="">
          <p:sp>
            <p:nvSpPr>
              <p:cNvPr id="2" name="Rectangle 1"/>
              <p:cNvSpPr>
                <a:spLocks noRot="1" noChangeAspect="1" noMove="1" noResize="1" noEditPoints="1" noAdjustHandles="1" noChangeArrowheads="1" noChangeShapeType="1" noTextEdit="1"/>
              </p:cNvSpPr>
              <p:nvPr/>
            </p:nvSpPr>
            <p:spPr>
              <a:xfrm>
                <a:off x="5334000" y="1752600"/>
                <a:ext cx="3473450" cy="3000821"/>
              </a:xfrm>
              <a:prstGeom prst="rect">
                <a:avLst/>
              </a:prstGeom>
              <a:blipFill rotWithShape="1">
                <a:blip r:embed="rId4"/>
                <a:stretch>
                  <a:fillRect l="-351"/>
                </a:stretch>
              </a:blipFill>
            </p:spPr>
            <p:txBody>
              <a:bodyPr/>
              <a:lstStyle/>
              <a:p>
                <a:r>
                  <a:rPr lang="en-US">
                    <a:noFill/>
                  </a:rPr>
                  <a:t> </a:t>
                </a:r>
              </a:p>
            </p:txBody>
          </p:sp>
        </mc:Fallback>
      </mc:AlternateContent>
      <p:sp>
        <p:nvSpPr>
          <p:cNvPr id="3" name="Rectangle 2"/>
          <p:cNvSpPr/>
          <p:nvPr/>
        </p:nvSpPr>
        <p:spPr>
          <a:xfrm>
            <a:off x="1382062" y="5562600"/>
            <a:ext cx="3113738" cy="276999"/>
          </a:xfrm>
          <a:prstGeom prst="rect">
            <a:avLst/>
          </a:prstGeom>
        </p:spPr>
        <p:txBody>
          <a:bodyPr wrap="none">
            <a:spAutoFit/>
          </a:bodyPr>
          <a:lstStyle/>
          <a:p>
            <a:r>
              <a:rPr lang="en-US" sz="1200" dirty="0" smtClean="0"/>
              <a:t>Estimated rotation angles of the above images </a:t>
            </a:r>
            <a:endParaRPr lang="en-US" sz="1200" dirty="0"/>
          </a:p>
        </p:txBody>
      </p:sp>
      <mc:AlternateContent xmlns:mc="http://schemas.openxmlformats.org/markup-compatibility/2006" xmlns:a14="http://schemas.microsoft.com/office/drawing/2010/main">
        <mc:Choice Requires="a14">
          <p:sp>
            <p:nvSpPr>
              <p:cNvPr id="14" name="Rectangle 13"/>
              <p:cNvSpPr/>
              <p:nvPr/>
            </p:nvSpPr>
            <p:spPr>
              <a:xfrm>
                <a:off x="609600" y="2667000"/>
                <a:ext cx="4215701" cy="461665"/>
              </a:xfrm>
              <a:prstGeom prst="rect">
                <a:avLst/>
              </a:prstGeom>
            </p:spPr>
            <p:txBody>
              <a:bodyPr wrap="square">
                <a:spAutoFit/>
              </a:bodyPr>
              <a:lstStyle/>
              <a:p>
                <a:pPr algn="ctr"/>
                <a:r>
                  <a:rPr lang="en-US" sz="1200" dirty="0" smtClean="0"/>
                  <a:t>Figure (a</a:t>
                </a:r>
                <a:r>
                  <a:rPr lang="en-US" sz="1200" dirty="0"/>
                  <a:t>) original frame (b) rotated </a:t>
                </a:r>
                <a:r>
                  <a:rPr lang="en-US" sz="1200" dirty="0" smtClean="0"/>
                  <a:t>by </a:t>
                </a:r>
                <a14:m>
                  <m:oMath xmlns:m="http://schemas.openxmlformats.org/officeDocument/2006/math">
                    <m:sSup>
                      <m:sSupPr>
                        <m:ctrlPr>
                          <a:rPr lang="en-US" sz="1200" i="1">
                            <a:latin typeface="Cambria Math"/>
                          </a:rPr>
                        </m:ctrlPr>
                      </m:sSupPr>
                      <m:e>
                        <m:r>
                          <a:rPr lang="en-US" sz="1200">
                            <a:latin typeface="Cambria Math"/>
                          </a:rPr>
                          <m:t> 10</m:t>
                        </m:r>
                      </m:e>
                      <m:sup>
                        <m:r>
                          <a:rPr lang="en-US" sz="1200">
                            <a:latin typeface="Cambria Math"/>
                          </a:rPr>
                          <m:t>𝑜</m:t>
                        </m:r>
                      </m:sup>
                    </m:sSup>
                  </m:oMath>
                </a14:m>
                <a:r>
                  <a:rPr lang="en-US" sz="1200" dirty="0" smtClean="0"/>
                  <a:t> </a:t>
                </a:r>
                <a:r>
                  <a:rPr lang="en-US" sz="1200" dirty="0"/>
                  <a:t>(c) rotated </a:t>
                </a:r>
                <a:r>
                  <a:rPr lang="en-US" sz="1200" dirty="0" smtClean="0"/>
                  <a:t>by </a:t>
                </a:r>
                <a14:m>
                  <m:oMath xmlns:m="http://schemas.openxmlformats.org/officeDocument/2006/math">
                    <m:sSup>
                      <m:sSupPr>
                        <m:ctrlPr>
                          <a:rPr lang="en-US" sz="1200" i="1">
                            <a:latin typeface="Cambria Math"/>
                          </a:rPr>
                        </m:ctrlPr>
                      </m:sSupPr>
                      <m:e>
                        <m:r>
                          <a:rPr lang="en-US" sz="1200">
                            <a:latin typeface="Cambria Math"/>
                          </a:rPr>
                          <m:t>20</m:t>
                        </m:r>
                      </m:e>
                      <m:sup>
                        <m:r>
                          <a:rPr lang="en-US" sz="1200">
                            <a:latin typeface="Cambria Math"/>
                          </a:rPr>
                          <m:t>𝑜</m:t>
                        </m:r>
                      </m:sup>
                    </m:sSup>
                  </m:oMath>
                </a14:m>
                <a:r>
                  <a:rPr lang="en-US" sz="1200" dirty="0" smtClean="0"/>
                  <a:t> </a:t>
                </a:r>
                <a:r>
                  <a:rPr lang="en-US" sz="1200" dirty="0"/>
                  <a:t>(d) </a:t>
                </a:r>
                <a:r>
                  <a:rPr lang="en-US" sz="1200" dirty="0" smtClean="0"/>
                  <a:t>rotated </a:t>
                </a:r>
                <a14:m>
                  <m:oMath xmlns:m="http://schemas.openxmlformats.org/officeDocument/2006/math">
                    <m:sSup>
                      <m:sSupPr>
                        <m:ctrlPr>
                          <a:rPr lang="en-US" sz="1200" i="1">
                            <a:latin typeface="Cambria Math"/>
                          </a:rPr>
                        </m:ctrlPr>
                      </m:sSupPr>
                      <m:e>
                        <m:r>
                          <a:rPr lang="en-US" sz="1200">
                            <a:latin typeface="Cambria Math"/>
                          </a:rPr>
                          <m:t> 30</m:t>
                        </m:r>
                      </m:e>
                      <m:sup>
                        <m:r>
                          <a:rPr lang="en-US" sz="1200">
                            <a:latin typeface="Cambria Math"/>
                          </a:rPr>
                          <m:t>𝑜</m:t>
                        </m:r>
                      </m:sup>
                    </m:sSup>
                  </m:oMath>
                </a14:m>
                <a:r>
                  <a:rPr lang="en-US" sz="1200" dirty="0" smtClean="0"/>
                  <a:t> </a:t>
                </a:r>
                <a:endParaRPr lang="en-US" sz="1200" dirty="0"/>
              </a:p>
            </p:txBody>
          </p:sp>
        </mc:Choice>
        <mc:Fallback xmlns="">
          <p:sp>
            <p:nvSpPr>
              <p:cNvPr id="14" name="Rectangle 13"/>
              <p:cNvSpPr>
                <a:spLocks noRot="1" noChangeAspect="1" noMove="1" noResize="1" noEditPoints="1" noAdjustHandles="1" noChangeArrowheads="1" noChangeShapeType="1" noTextEdit="1"/>
              </p:cNvSpPr>
              <p:nvPr/>
            </p:nvSpPr>
            <p:spPr>
              <a:xfrm>
                <a:off x="609600" y="2667000"/>
                <a:ext cx="4215701" cy="461665"/>
              </a:xfrm>
              <a:prstGeom prst="rect">
                <a:avLst/>
              </a:prstGeom>
              <a:blipFill rotWithShape="1">
                <a:blip r:embed="rId5"/>
                <a:stretch>
                  <a:fillRect r="-578" b="-9333"/>
                </a:stretch>
              </a:blipFill>
            </p:spPr>
            <p:txBody>
              <a:bodyPr/>
              <a:lstStyle/>
              <a:p>
                <a:r>
                  <a:rPr lang="en-US">
                    <a:noFill/>
                  </a:rPr>
                  <a:t> </a:t>
                </a:r>
              </a:p>
            </p:txBody>
          </p:sp>
        </mc:Fallback>
      </mc:AlternateContent>
      <p:sp>
        <p:nvSpPr>
          <p:cNvPr id="5" name="Rectangle 4"/>
          <p:cNvSpPr/>
          <p:nvPr/>
        </p:nvSpPr>
        <p:spPr>
          <a:xfrm>
            <a:off x="762000" y="6062246"/>
            <a:ext cx="7924800" cy="369332"/>
          </a:xfrm>
          <a:prstGeom prst="rect">
            <a:avLst/>
          </a:prstGeom>
        </p:spPr>
        <p:txBody>
          <a:bodyPr wrap="square">
            <a:spAutoFit/>
          </a:bodyPr>
          <a:lstStyle/>
          <a:p>
            <a:pPr lvl="1" algn="just">
              <a:spcBef>
                <a:spcPts val="200"/>
              </a:spcBef>
              <a:spcAft>
                <a:spcPts val="200"/>
              </a:spcAft>
            </a:pPr>
            <a:r>
              <a:rPr lang="en-US" sz="900" b="1" dirty="0">
                <a:solidFill>
                  <a:srgbClr val="F1F1F1"/>
                </a:solidFill>
              </a:rPr>
              <a:t>G. Bao </a:t>
            </a:r>
            <a:r>
              <a:rPr lang="en-US" sz="900" dirty="0">
                <a:solidFill>
                  <a:srgbClr val="F1F1F1"/>
                </a:solidFill>
              </a:rPr>
              <a:t>and K. Pahlavan, "Motion Estimation of the Endoscopy Capsule using Region-based Kernel SVM Classifier", </a:t>
            </a:r>
            <a:r>
              <a:rPr lang="en-US" sz="900" i="1" dirty="0">
                <a:solidFill>
                  <a:srgbClr val="F1F1F1"/>
                </a:solidFill>
              </a:rPr>
              <a:t>2013 IEEE International Conference on Electro/Information Technology (EIT)</a:t>
            </a:r>
            <a:r>
              <a:rPr lang="en-US" sz="900" dirty="0">
                <a:solidFill>
                  <a:srgbClr val="F1F1F1"/>
                </a:solidFill>
              </a:rPr>
              <a:t>, Rapid City, SD, May 9-11, 2013.</a:t>
            </a:r>
          </a:p>
        </p:txBody>
      </p:sp>
    </p:spTree>
    <p:extLst>
      <p:ext uri="{BB962C8B-B14F-4D97-AF65-F5344CB8AC3E}">
        <p14:creationId xmlns:p14="http://schemas.microsoft.com/office/powerpoint/2010/main" val="33347398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 descr="C:\Users\gbao\AppData\Roaming\Tencent\Users\233171971\QQ\WinTemp\RichOle\GT1@)NCP}(KU}WU2)80RF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143000"/>
            <a:ext cx="7162800" cy="3584915"/>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7625" y="1307148"/>
            <a:ext cx="6553200" cy="1656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spcBef>
                <a:spcPct val="0"/>
              </a:spcBef>
            </a:pPr>
            <a:r>
              <a:rPr lang="en-US" altLang="zh-CN" sz="2600" b="1" i="1" dirty="0" smtClean="0">
                <a:solidFill>
                  <a:srgbClr val="00B050"/>
                </a:solidFill>
                <a:cs typeface="Times New Roman" panose="02020603050405020304" pitchFamily="18" charset="0"/>
              </a:rPr>
              <a:t>Modeling the speed of WCE using clinical data</a:t>
            </a:r>
            <a:endParaRPr lang="en-US" altLang="zh-CN" sz="2600" b="1" i="1" dirty="0">
              <a:solidFill>
                <a:srgbClr val="00B050"/>
              </a:solidFill>
              <a:cs typeface="Times New Roman" panose="02020603050405020304" pitchFamily="18" charset="0"/>
            </a:endParaRPr>
          </a:p>
        </p:txBody>
      </p:sp>
      <p:sp>
        <p:nvSpPr>
          <p:cNvPr id="2" name="Rectangle 1"/>
          <p:cNvSpPr/>
          <p:nvPr/>
        </p:nvSpPr>
        <p:spPr>
          <a:xfrm>
            <a:off x="838200" y="4876800"/>
            <a:ext cx="7924800" cy="954107"/>
          </a:xfrm>
          <a:prstGeom prst="rect">
            <a:avLst/>
          </a:prstGeom>
        </p:spPr>
        <p:txBody>
          <a:bodyPr wrap="square">
            <a:spAutoFit/>
          </a:bodyPr>
          <a:lstStyle/>
          <a:p>
            <a:r>
              <a:rPr lang="en-US" sz="1400" dirty="0" smtClean="0"/>
              <a:t>The above figure shows </a:t>
            </a:r>
            <a:r>
              <a:rPr lang="en-US" sz="1400" dirty="0"/>
              <a:t>a sequence of 60 endoscopic frames. </a:t>
            </a:r>
            <a:r>
              <a:rPr lang="en-US" sz="1400" dirty="0" smtClean="0"/>
              <a:t>After applying </a:t>
            </a:r>
            <a:r>
              <a:rPr lang="en-US" sz="1400" dirty="0"/>
              <a:t>our speed estimation algorithm, a plot of </a:t>
            </a:r>
            <a:r>
              <a:rPr lang="en-US" sz="1400" dirty="0" smtClean="0"/>
              <a:t>the corresponding </a:t>
            </a:r>
            <a:r>
              <a:rPr lang="en-US" sz="1400" dirty="0"/>
              <a:t>speed is given </a:t>
            </a:r>
            <a:r>
              <a:rPr lang="en-US" sz="1400" dirty="0" smtClean="0"/>
              <a:t>underneath.  </a:t>
            </a:r>
            <a:r>
              <a:rPr lang="en-US" sz="1400" dirty="0"/>
              <a:t>It can be seen that during section A and C, the scene almost stays still which indicates a slow motion of the capsule, while in section B and D, the capsule moves faster. The trend of the corresponding speed estimation plot matches this observation.</a:t>
            </a:r>
          </a:p>
        </p:txBody>
      </p:sp>
      <p:sp>
        <p:nvSpPr>
          <p:cNvPr id="11" name="Rectangle 10"/>
          <p:cNvSpPr/>
          <p:nvPr/>
        </p:nvSpPr>
        <p:spPr>
          <a:xfrm>
            <a:off x="1143000" y="6096000"/>
            <a:ext cx="7696200" cy="646331"/>
          </a:xfrm>
          <a:prstGeom prst="rect">
            <a:avLst/>
          </a:prstGeom>
        </p:spPr>
        <p:txBody>
          <a:bodyPr wrap="square">
            <a:spAutoFit/>
          </a:bodyPr>
          <a:lstStyle/>
          <a:p>
            <a:pPr algn="just"/>
            <a:r>
              <a:rPr lang="en-US" sz="900" b="1" dirty="0" smtClean="0">
                <a:solidFill>
                  <a:srgbClr val="F1F1F1"/>
                </a:solidFill>
              </a:rPr>
              <a:t>G</a:t>
            </a:r>
            <a:r>
              <a:rPr lang="en-US" sz="900" b="1" dirty="0">
                <a:solidFill>
                  <a:srgbClr val="F1F1F1"/>
                </a:solidFill>
              </a:rPr>
              <a:t>. Bao</a:t>
            </a:r>
            <a:r>
              <a:rPr lang="en-US" sz="900" dirty="0">
                <a:solidFill>
                  <a:srgbClr val="F1F1F1"/>
                </a:solidFill>
              </a:rPr>
              <a:t>, L. Mi, Y. Geng, M. Zhou and K. Pahlavan, “A Video-based Speed Estimation Technique for Localizing the Wireless Capsule Endoscope inside Gastrointestinal Tract, ” submitted to IEEE Engineering in Medicine and Biology Society (EMBC’14), March, 2014.</a:t>
            </a:r>
          </a:p>
          <a:p>
            <a:pPr algn="just"/>
            <a:r>
              <a:rPr lang="en-US" sz="900" b="1" dirty="0" smtClean="0">
                <a:solidFill>
                  <a:srgbClr val="F1F1F1"/>
                </a:solidFill>
              </a:rPr>
              <a:t>G. Bao</a:t>
            </a:r>
            <a:r>
              <a:rPr lang="en-US" sz="900" dirty="0" smtClean="0">
                <a:solidFill>
                  <a:srgbClr val="F1F1F1"/>
                </a:solidFill>
              </a:rPr>
              <a:t>, L. Mi and K. Pahlavan, “Hybrid Localization of Micro-robotic Endoscopic Capsule inside Small Intestine by Data Fusion of Vision and RF Sensors”, submitted to Sensor Journal, IEEE, March, 2014.</a:t>
            </a:r>
            <a:endParaRPr lang="en-US" sz="900" dirty="0">
              <a:solidFill>
                <a:srgbClr val="F1F1F1"/>
              </a:solidFill>
            </a:endParaRPr>
          </a:p>
        </p:txBody>
      </p:sp>
    </p:spTree>
    <p:extLst>
      <p:ext uri="{BB962C8B-B14F-4D97-AF65-F5344CB8AC3E}">
        <p14:creationId xmlns:p14="http://schemas.microsoft.com/office/powerpoint/2010/main" val="5843424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2"/>
          <p:cNvSpPr txBox="1">
            <a:spLocks/>
          </p:cNvSpPr>
          <p:nvPr/>
        </p:nvSpPr>
        <p:spPr>
          <a:xfrm>
            <a:off x="457200" y="1066800"/>
            <a:ext cx="8305800" cy="1143000"/>
          </a:xfrm>
          <a:prstGeom prst="rect">
            <a:avLst/>
          </a:prstGeom>
        </p:spPr>
        <p:txBody>
          <a:bodyPr>
            <a:noAutofit/>
          </a:bodyPr>
          <a:lstStyle>
            <a:lvl1pPr marL="396875" indent="-396875" algn="l" defTabSz="914363" rtl="0" eaLnBrk="1" latinLnBrk="0" hangingPunct="1">
              <a:lnSpc>
                <a:spcPct val="90000"/>
              </a:lnSpc>
              <a:spcBef>
                <a:spcPct val="20000"/>
              </a:spcBef>
              <a:buFontTx/>
              <a:buBlip>
                <a:blip r:embed="rId3"/>
              </a:buBlip>
              <a:defRPr sz="3200" kern="1200">
                <a:solidFill>
                  <a:schemeClr val="bg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bg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bg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bg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500"/>
              </a:spcAft>
            </a:pPr>
            <a:endParaRPr lang="en-US" altLang="en-US" sz="1600" b="1" dirty="0">
              <a:solidFill>
                <a:srgbClr val="FF0000"/>
              </a:solidFill>
              <a:cs typeface="Times New Roman" panose="02020603050405020304" pitchFamily="18"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2299148120"/>
              </p:ext>
            </p:extLst>
          </p:nvPr>
        </p:nvGraphicFramePr>
        <p:xfrm>
          <a:off x="6117608" y="2813576"/>
          <a:ext cx="2340592" cy="1910824"/>
        </p:xfrm>
        <a:graphic>
          <a:graphicData uri="http://schemas.openxmlformats.org/drawingml/2006/table">
            <a:tbl>
              <a:tblPr firstRow="1" bandRow="1">
                <a:tableStyleId>{5940675A-B579-460E-94D1-54222C63F5DA}</a:tableStyleId>
              </a:tblPr>
              <a:tblGrid>
                <a:gridCol w="2340592"/>
              </a:tblGrid>
              <a:tr h="451375">
                <a:tc>
                  <a:txBody>
                    <a:bodyPr/>
                    <a:lstStyle/>
                    <a:p>
                      <a:pPr algn="ctr"/>
                      <a:r>
                        <a:rPr lang="en-US" altLang="en-US" sz="1200" kern="1200" baseline="0" dirty="0" smtClean="0">
                          <a:solidFill>
                            <a:schemeClr val="tx1"/>
                          </a:solidFill>
                          <a:latin typeface="+mn-lt"/>
                          <a:ea typeface="+mn-ea"/>
                          <a:cs typeface="+mn-cs"/>
                        </a:rPr>
                        <a:t>Modeling the Speed of WCE using Endoscopic Images</a:t>
                      </a:r>
                    </a:p>
                  </a:txBody>
                  <a:tcPr/>
                </a:tc>
              </a:tr>
              <a:tr h="1453624">
                <a:tc>
                  <a:txBody>
                    <a:bodyPr/>
                    <a:lstStyle/>
                    <a:p>
                      <a:endParaRPr lang="en-US" dirty="0"/>
                    </a:p>
                  </a:txBody>
                  <a:tcPr/>
                </a:tc>
              </a:tr>
            </a:tbl>
          </a:graphicData>
        </a:graphic>
      </p:graphicFrame>
      <p:pic>
        <p:nvPicPr>
          <p:cNvPr id="20" name="Picture 1" descr="C:\Users\gbao\AppData\Roaming\Tencent\Users\233171971\QQ\WinTemp\RichOle\GT1@)NCP}(KU}WU2)80RF8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72200" y="3423175"/>
            <a:ext cx="2209800" cy="11441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1" name="Table 20"/>
          <p:cNvGraphicFramePr>
            <a:graphicFrameLocks noGrp="1"/>
          </p:cNvGraphicFramePr>
          <p:nvPr>
            <p:extLst>
              <p:ext uri="{D42A27DB-BD31-4B8C-83A1-F6EECF244321}">
                <p14:modId xmlns:p14="http://schemas.microsoft.com/office/powerpoint/2010/main" val="3836114472"/>
              </p:ext>
            </p:extLst>
          </p:nvPr>
        </p:nvGraphicFramePr>
        <p:xfrm>
          <a:off x="609600" y="2813575"/>
          <a:ext cx="2282212" cy="1905000"/>
        </p:xfrm>
        <a:graphic>
          <a:graphicData uri="http://schemas.openxmlformats.org/drawingml/2006/table">
            <a:tbl>
              <a:tblPr firstRow="1" bandRow="1">
                <a:tableStyleId>{5940675A-B579-460E-94D1-54222C63F5DA}</a:tableStyleId>
              </a:tblPr>
              <a:tblGrid>
                <a:gridCol w="2282212"/>
              </a:tblGrid>
              <a:tr h="423333">
                <a:tc>
                  <a:txBody>
                    <a:bodyPr/>
                    <a:lstStyle/>
                    <a:p>
                      <a:pPr algn="ctr"/>
                      <a:r>
                        <a:rPr lang="en-US" sz="1200" kern="1200" baseline="0" dirty="0" smtClean="0">
                          <a:solidFill>
                            <a:schemeClr val="tx1"/>
                          </a:solidFill>
                          <a:latin typeface="+mn-lt"/>
                          <a:ea typeface="+mn-ea"/>
                          <a:cs typeface="+mn-cs"/>
                        </a:rPr>
                        <a:t>Map generation </a:t>
                      </a:r>
                      <a:endParaRPr lang="en-US" sz="1200" kern="1200" baseline="0" dirty="0">
                        <a:solidFill>
                          <a:schemeClr val="tx1"/>
                        </a:solidFill>
                        <a:latin typeface="+mn-lt"/>
                        <a:ea typeface="+mn-ea"/>
                        <a:cs typeface="+mn-cs"/>
                      </a:endParaRPr>
                    </a:p>
                  </a:txBody>
                  <a:tcPr/>
                </a:tc>
              </a:tr>
              <a:tr h="1481667">
                <a:tc>
                  <a:txBody>
                    <a:bodyPr/>
                    <a:lstStyle/>
                    <a:p>
                      <a:endParaRPr lang="en-US" dirty="0"/>
                    </a:p>
                  </a:txBody>
                  <a:tcPr/>
                </a:tc>
              </a:tr>
            </a:tbl>
          </a:graphicData>
        </a:graphic>
      </p:graphicFrame>
      <p:cxnSp>
        <p:nvCxnSpPr>
          <p:cNvPr id="24" name="Straight Arrow Connector 23"/>
          <p:cNvCxnSpPr>
            <a:stCxn id="21" idx="3"/>
          </p:cNvCxnSpPr>
          <p:nvPr/>
        </p:nvCxnSpPr>
        <p:spPr>
          <a:xfrm>
            <a:off x="2891812" y="3766075"/>
            <a:ext cx="457200"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graphicFrame>
        <p:nvGraphicFramePr>
          <p:cNvPr id="36" name="Table 35"/>
          <p:cNvGraphicFramePr>
            <a:graphicFrameLocks noGrp="1"/>
          </p:cNvGraphicFramePr>
          <p:nvPr>
            <p:extLst>
              <p:ext uri="{D42A27DB-BD31-4B8C-83A1-F6EECF244321}">
                <p14:modId xmlns:p14="http://schemas.microsoft.com/office/powerpoint/2010/main" val="439308160"/>
              </p:ext>
            </p:extLst>
          </p:nvPr>
        </p:nvGraphicFramePr>
        <p:xfrm>
          <a:off x="3326279" y="2813575"/>
          <a:ext cx="2308733" cy="1905000"/>
        </p:xfrm>
        <a:graphic>
          <a:graphicData uri="http://schemas.openxmlformats.org/drawingml/2006/table">
            <a:tbl>
              <a:tblPr firstRow="1" bandRow="1">
                <a:tableStyleId>{5940675A-B579-460E-94D1-54222C63F5DA}</a:tableStyleId>
              </a:tblPr>
              <a:tblGrid>
                <a:gridCol w="2308733"/>
              </a:tblGrid>
              <a:tr h="423333">
                <a:tc>
                  <a:txBody>
                    <a:bodyPr/>
                    <a:lstStyle/>
                    <a:p>
                      <a:pPr algn="ctr"/>
                      <a:r>
                        <a:rPr lang="en-US" sz="1200" kern="1200" baseline="0" dirty="0" smtClean="0">
                          <a:solidFill>
                            <a:schemeClr val="tx1"/>
                          </a:solidFill>
                          <a:latin typeface="+mn-lt"/>
                          <a:ea typeface="+mn-ea"/>
                          <a:cs typeface="+mn-cs"/>
                        </a:rPr>
                        <a:t>Generating emulated endoscopic images</a:t>
                      </a:r>
                      <a:endParaRPr lang="en-US" sz="1200" kern="1200" baseline="0" dirty="0">
                        <a:solidFill>
                          <a:schemeClr val="tx1"/>
                        </a:solidFill>
                        <a:latin typeface="+mn-lt"/>
                        <a:ea typeface="+mn-ea"/>
                        <a:cs typeface="+mn-cs"/>
                      </a:endParaRPr>
                    </a:p>
                  </a:txBody>
                  <a:tcPr/>
                </a:tc>
              </a:tr>
              <a:tr h="1447800">
                <a:tc>
                  <a:txBody>
                    <a:bodyPr/>
                    <a:lstStyle/>
                    <a:p>
                      <a:endParaRPr lang="en-US" dirty="0"/>
                    </a:p>
                  </a:txBody>
                  <a:tcPr/>
                </a:tc>
              </a:tr>
            </a:tbl>
          </a:graphicData>
        </a:graphic>
      </p:graphicFrame>
      <p:pic>
        <p:nvPicPr>
          <p:cNvPr id="40" name="Picture 2"/>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3282" r="1"/>
          <a:stretch/>
        </p:blipFill>
        <p:spPr bwMode="auto">
          <a:xfrm>
            <a:off x="630859" y="3299350"/>
            <a:ext cx="2184753" cy="1266825"/>
          </a:xfrm>
          <a:prstGeom prst="rect">
            <a:avLst/>
          </a:prstGeom>
          <a:noFill/>
          <a:ln>
            <a:noFill/>
          </a:ln>
        </p:spPr>
      </p:pic>
      <p:pic>
        <p:nvPicPr>
          <p:cNvPr id="4097" name="Picture 1" descr="C:\Users\gbao\AppData\Roaming\Tencent\Users\233171971\QQ\WinTemp\RichOle\`PHD[{W59K{OJZ`V5%FCV1H.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5212" y="3518425"/>
            <a:ext cx="1062360" cy="101917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gbao\AppData\Roaming\Tencent\Users\233171971\QQ\WinTemp\RichOle\VCC{WTOIT@N]HG$9]R{NR8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68213" y="3527951"/>
            <a:ext cx="1009650" cy="100965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Performance evaluation using testbed</a:t>
            </a:r>
            <a:endParaRPr lang="en-US" altLang="en-US" sz="3000" b="1" dirty="0">
              <a:solidFill>
                <a:srgbClr val="F1F1F1"/>
              </a:solidFill>
            </a:endParaRPr>
          </a:p>
        </p:txBody>
      </p:sp>
      <p:cxnSp>
        <p:nvCxnSpPr>
          <p:cNvPr id="23" name="Straight Arrow Connector 22"/>
          <p:cNvCxnSpPr>
            <a:stCxn id="36" idx="3"/>
            <a:endCxn id="16" idx="1"/>
          </p:cNvCxnSpPr>
          <p:nvPr/>
        </p:nvCxnSpPr>
        <p:spPr>
          <a:xfrm>
            <a:off x="5635012" y="3766075"/>
            <a:ext cx="482596" cy="2913"/>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457200" y="1447800"/>
            <a:ext cx="8458200" cy="646331"/>
          </a:xfrm>
          <a:prstGeom prst="rect">
            <a:avLst/>
          </a:prstGeom>
          <a:noFill/>
        </p:spPr>
        <p:txBody>
          <a:bodyPr wrap="square" rtlCol="0">
            <a:spAutoFit/>
          </a:bodyPr>
          <a:lstStyle/>
          <a:p>
            <a:r>
              <a:rPr lang="en-US" dirty="0" smtClean="0"/>
              <a:t>     Since experiment inside human body is not feasible, the only way to do quantitative performance evaluation is through establishing an emulation test bed.</a:t>
            </a:r>
            <a:endParaRPr lang="en-US" dirty="0"/>
          </a:p>
        </p:txBody>
      </p:sp>
      <p:pic>
        <p:nvPicPr>
          <p:cNvPr id="19" name="Picture 2" descr="http://upload.wikimedia.org/wikipedia/en/2/2f/Cwins-home-logo.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10400" y="6193101"/>
            <a:ext cx="1981200" cy="48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8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par>
                                <p:cTn id="19" presetID="10" presetClass="entr" presetSubtype="0" fill="hold" nodeType="withEffect">
                                  <p:stCondLst>
                                    <p:cond delay="0"/>
                                  </p:stCondLst>
                                  <p:childTnLst>
                                    <p:set>
                                      <p:cBhvr>
                                        <p:cTn id="20" dur="1" fill="hold">
                                          <p:stCondLst>
                                            <p:cond delay="0"/>
                                          </p:stCondLst>
                                        </p:cTn>
                                        <p:tgtEl>
                                          <p:spTgt spid="4097"/>
                                        </p:tgtEl>
                                        <p:attrNameLst>
                                          <p:attrName>style.visibility</p:attrName>
                                        </p:attrNameLst>
                                      </p:cBhvr>
                                      <p:to>
                                        <p:strVal val="visible"/>
                                      </p:to>
                                    </p:set>
                                    <p:animEffect transition="in" filter="fade">
                                      <p:cBhvr>
                                        <p:cTn id="21" dur="500"/>
                                        <p:tgtEl>
                                          <p:spTgt spid="4097"/>
                                        </p:tgtEl>
                                      </p:cBhvr>
                                    </p:animEffect>
                                  </p:childTnLst>
                                </p:cTn>
                              </p:par>
                              <p:par>
                                <p:cTn id="22" presetID="10" presetClass="entr" presetSubtype="0" fill="hold" nodeType="withEffect">
                                  <p:stCondLst>
                                    <p:cond delay="0"/>
                                  </p:stCondLst>
                                  <p:childTnLst>
                                    <p:set>
                                      <p:cBhvr>
                                        <p:cTn id="23" dur="1" fill="hold">
                                          <p:stCondLst>
                                            <p:cond delay="0"/>
                                          </p:stCondLst>
                                        </p:cTn>
                                        <p:tgtEl>
                                          <p:spTgt spid="4098"/>
                                        </p:tgtEl>
                                        <p:attrNameLst>
                                          <p:attrName>style.visibility</p:attrName>
                                        </p:attrNameLst>
                                      </p:cBhvr>
                                      <p:to>
                                        <p:strVal val="visible"/>
                                      </p:to>
                                    </p:set>
                                    <p:animEffect transition="in" filter="fade">
                                      <p:cBhvr>
                                        <p:cTn id="24" dur="500"/>
                                        <p:tgtEl>
                                          <p:spTgt spid="409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2400" b="1" i="1" dirty="0">
                <a:solidFill>
                  <a:srgbClr val="00B050"/>
                </a:solidFill>
              </a:rPr>
              <a:t>M</a:t>
            </a:r>
            <a:r>
              <a:rPr lang="en-US" altLang="en-US" sz="2400" b="1" i="1" dirty="0" smtClean="0">
                <a:solidFill>
                  <a:srgbClr val="00B050"/>
                </a:solidFill>
              </a:rPr>
              <a:t>ap generation</a:t>
            </a:r>
            <a:endParaRPr lang="en-US" altLang="en-US" sz="2400" b="1" i="1" dirty="0">
              <a:solidFill>
                <a:srgbClr val="00B050"/>
              </a:solidFill>
            </a:endParaRPr>
          </a:p>
        </p:txBody>
      </p:sp>
      <p:pic>
        <p:nvPicPr>
          <p:cNvPr id="10" name="Picture 2"/>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765"/>
          <a:stretch>
            <a:fillRect/>
          </a:stretch>
        </p:blipFill>
        <p:spPr bwMode="auto">
          <a:xfrm>
            <a:off x="381000" y="1447800"/>
            <a:ext cx="4343400" cy="2057400"/>
          </a:xfrm>
          <a:prstGeom prst="rect">
            <a:avLst/>
          </a:prstGeom>
          <a:noFill/>
          <a:ln>
            <a:noFill/>
          </a:ln>
        </p:spPr>
      </p:pic>
      <p:sp>
        <p:nvSpPr>
          <p:cNvPr id="2" name="Rectangle 1"/>
          <p:cNvSpPr/>
          <p:nvPr/>
        </p:nvSpPr>
        <p:spPr>
          <a:xfrm>
            <a:off x="1148178" y="6134725"/>
            <a:ext cx="7538621" cy="723275"/>
          </a:xfrm>
          <a:prstGeom prst="rect">
            <a:avLst/>
          </a:prstGeom>
        </p:spPr>
        <p:txBody>
          <a:bodyPr wrap="square">
            <a:spAutoFit/>
          </a:bodyPr>
          <a:lstStyle/>
          <a:p>
            <a:pPr>
              <a:spcBef>
                <a:spcPts val="600"/>
              </a:spcBef>
            </a:pPr>
            <a:r>
              <a:rPr lang="en-US" sz="900" dirty="0" smtClean="0">
                <a:solidFill>
                  <a:srgbClr val="F1F1F1"/>
                </a:solidFill>
              </a:rPr>
              <a:t>K</a:t>
            </a:r>
            <a:r>
              <a:rPr lang="en-US" sz="900" dirty="0">
                <a:solidFill>
                  <a:srgbClr val="F1F1F1"/>
                </a:solidFill>
              </a:rPr>
              <a:t>. </a:t>
            </a:r>
            <a:r>
              <a:rPr lang="en-US" sz="900" dirty="0" err="1">
                <a:solidFill>
                  <a:srgbClr val="F1F1F1"/>
                </a:solidFill>
              </a:rPr>
              <a:t>Palágyi</a:t>
            </a:r>
            <a:r>
              <a:rPr lang="en-US" sz="900" dirty="0">
                <a:solidFill>
                  <a:srgbClr val="F1F1F1"/>
                </a:solidFill>
              </a:rPr>
              <a:t> and A. </a:t>
            </a:r>
            <a:r>
              <a:rPr lang="en-US" sz="900" dirty="0" err="1">
                <a:solidFill>
                  <a:srgbClr val="F1F1F1"/>
                </a:solidFill>
              </a:rPr>
              <a:t>Kuba</a:t>
            </a:r>
            <a:r>
              <a:rPr lang="en-US" sz="900" dirty="0">
                <a:solidFill>
                  <a:srgbClr val="F1F1F1"/>
                </a:solidFill>
              </a:rPr>
              <a:t>, “A 3D 6-subiteration thinning algorithm for extracting medial </a:t>
            </a:r>
            <a:r>
              <a:rPr lang="en-US" sz="900" dirty="0" smtClean="0">
                <a:solidFill>
                  <a:srgbClr val="F1F1F1"/>
                </a:solidFill>
              </a:rPr>
              <a:t>lines”, </a:t>
            </a:r>
            <a:r>
              <a:rPr lang="en-US" sz="900" i="1" dirty="0" smtClean="0">
                <a:solidFill>
                  <a:srgbClr val="F1F1F1"/>
                </a:solidFill>
              </a:rPr>
              <a:t>Pattern Recognition </a:t>
            </a:r>
            <a:r>
              <a:rPr lang="en-US" sz="900" i="1" dirty="0">
                <a:solidFill>
                  <a:srgbClr val="F1F1F1"/>
                </a:solidFill>
              </a:rPr>
              <a:t>L</a:t>
            </a:r>
            <a:r>
              <a:rPr lang="en-US" sz="900" i="1" dirty="0" smtClean="0">
                <a:solidFill>
                  <a:srgbClr val="F1F1F1"/>
                </a:solidFill>
              </a:rPr>
              <a:t>etters</a:t>
            </a:r>
            <a:r>
              <a:rPr lang="en-US" sz="900" dirty="0" smtClean="0">
                <a:solidFill>
                  <a:srgbClr val="F1F1F1"/>
                </a:solidFill>
              </a:rPr>
              <a:t>, Vol.19, pp 613-627, 1998. </a:t>
            </a:r>
          </a:p>
          <a:p>
            <a:pPr marL="0" lvl="1">
              <a:spcBef>
                <a:spcPts val="600"/>
              </a:spcBef>
            </a:pPr>
            <a:r>
              <a:rPr lang="en-US" sz="900" b="1" dirty="0">
                <a:solidFill>
                  <a:srgbClr val="F1F1F1"/>
                </a:solidFill>
              </a:rPr>
              <a:t>G. Bao, </a:t>
            </a:r>
            <a:r>
              <a:rPr lang="en-US" sz="900" dirty="0">
                <a:solidFill>
                  <a:srgbClr val="F1F1F1"/>
                </a:solidFill>
              </a:rPr>
              <a:t>Y. Ye, U. Khan, X. Zheng and K. Pahlavan, "Modeling of the Movement of the Endoscopy Capsule inside GI Tract based on the Captured Endoscopic Images" , </a:t>
            </a:r>
            <a:r>
              <a:rPr lang="en-US" sz="900" i="1" dirty="0">
                <a:solidFill>
                  <a:srgbClr val="F1F1F1"/>
                </a:solidFill>
              </a:rPr>
              <a:t>The 2012 International Conference on Modeling, Simulation and Visualization Methods (MSV), </a:t>
            </a:r>
            <a:r>
              <a:rPr lang="en-US" sz="900" dirty="0">
                <a:solidFill>
                  <a:srgbClr val="F1F1F1"/>
                </a:solidFill>
              </a:rPr>
              <a:t>Las Vegas, USA, July, 2012.</a:t>
            </a:r>
          </a:p>
          <a:p>
            <a:endParaRPr lang="en-US" sz="900" dirty="0">
              <a:solidFill>
                <a:srgbClr val="F1F1F1"/>
              </a:solidFill>
            </a:endParaRPr>
          </a:p>
        </p:txBody>
      </p:sp>
      <p:pic>
        <p:nvPicPr>
          <p:cNvPr id="6146" name="Picture 2" descr="http://www.inf.u-szeged.hu/%7Epalagyi/skel/colon_g.gif"/>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386840" y="4038600"/>
            <a:ext cx="219456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79388" y="1390650"/>
            <a:ext cx="3997950" cy="4052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04130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2400" b="1" i="1" dirty="0" smtClean="0">
                <a:solidFill>
                  <a:srgbClr val="00B050"/>
                </a:solidFill>
              </a:rPr>
              <a:t>Generating the emulated images and import the motion model</a:t>
            </a:r>
            <a:endParaRPr lang="en-US" altLang="en-US" sz="2400" b="1" i="1" dirty="0">
              <a:solidFill>
                <a:srgbClr val="00B050"/>
              </a:solidFill>
            </a:endParaRPr>
          </a:p>
        </p:txBody>
      </p:sp>
      <p:pic>
        <p:nvPicPr>
          <p:cNvPr id="8" name="Picture 11" descr="E:\CWINS\whole pipe frames\6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632" y="1676400"/>
            <a:ext cx="3528058" cy="35280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 name="Picture 12" descr="E:\CWINS\whole pipe frames\6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632" y="1676400"/>
            <a:ext cx="3528058" cy="35280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1" name="Picture 13" descr="E:\CWINS\whole pipe frames\6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632" y="1677159"/>
            <a:ext cx="3528058" cy="35280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3" name="Picture 14" descr="E:\CWINS\whole pipe frames\6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7632" y="1676400"/>
            <a:ext cx="3528058" cy="35280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4" name="Picture 15" descr="E:\CWINS\whole pipe frames\68.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7632" y="1676400"/>
            <a:ext cx="3528058" cy="35280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5" name="Picture 16" descr="E:\CWINS\whole pipe frames\69.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7632" y="1676400"/>
            <a:ext cx="3528058" cy="35280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6" name="Picture 17" descr="E:\CWINS\whole pipe frames\70.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17632" y="1676400"/>
            <a:ext cx="3528058" cy="35280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7" name="Picture 18" descr="E:\CWINS\whole pipe frames\71.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16016" y="1676400"/>
            <a:ext cx="3528058" cy="35280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8" name="Picture 19" descr="E:\CWINS\whole pipe frames\72.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14400" y="1676400"/>
            <a:ext cx="3528058" cy="35280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9" name="Oval 18"/>
          <p:cNvSpPr/>
          <p:nvPr/>
        </p:nvSpPr>
        <p:spPr>
          <a:xfrm>
            <a:off x="2490300" y="4105789"/>
            <a:ext cx="51512" cy="5265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C000"/>
              </a:solidFill>
            </a:endParaRPr>
          </a:p>
        </p:txBody>
      </p:sp>
      <p:sp>
        <p:nvSpPr>
          <p:cNvPr id="20" name="Oval 19"/>
          <p:cNvSpPr/>
          <p:nvPr/>
        </p:nvSpPr>
        <p:spPr>
          <a:xfrm>
            <a:off x="2515303" y="4193618"/>
            <a:ext cx="51512" cy="5265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C000"/>
              </a:solidFill>
            </a:endParaRPr>
          </a:p>
        </p:txBody>
      </p:sp>
      <p:sp>
        <p:nvSpPr>
          <p:cNvPr id="21" name="Oval 20"/>
          <p:cNvSpPr/>
          <p:nvPr/>
        </p:nvSpPr>
        <p:spPr>
          <a:xfrm>
            <a:off x="2543922" y="4280203"/>
            <a:ext cx="51512" cy="5265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C000"/>
              </a:solidFill>
            </a:endParaRPr>
          </a:p>
        </p:txBody>
      </p:sp>
      <p:sp>
        <p:nvSpPr>
          <p:cNvPr id="22" name="Oval 21"/>
          <p:cNvSpPr/>
          <p:nvPr/>
        </p:nvSpPr>
        <p:spPr>
          <a:xfrm>
            <a:off x="2591386" y="4371473"/>
            <a:ext cx="51512" cy="5265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C000"/>
              </a:solidFill>
            </a:endParaRPr>
          </a:p>
        </p:txBody>
      </p:sp>
      <p:sp>
        <p:nvSpPr>
          <p:cNvPr id="23" name="Oval 22"/>
          <p:cNvSpPr/>
          <p:nvPr/>
        </p:nvSpPr>
        <p:spPr>
          <a:xfrm>
            <a:off x="2647700" y="4476750"/>
            <a:ext cx="51512" cy="5265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C000"/>
              </a:solidFill>
            </a:endParaRPr>
          </a:p>
        </p:txBody>
      </p:sp>
      <p:sp>
        <p:nvSpPr>
          <p:cNvPr id="24" name="Oval 23"/>
          <p:cNvSpPr/>
          <p:nvPr/>
        </p:nvSpPr>
        <p:spPr>
          <a:xfrm>
            <a:off x="2702558" y="4575870"/>
            <a:ext cx="51512" cy="5265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C000"/>
              </a:solidFill>
            </a:endParaRPr>
          </a:p>
        </p:txBody>
      </p:sp>
      <p:sp>
        <p:nvSpPr>
          <p:cNvPr id="25" name="Oval 24"/>
          <p:cNvSpPr/>
          <p:nvPr/>
        </p:nvSpPr>
        <p:spPr>
          <a:xfrm>
            <a:off x="2767864" y="4682609"/>
            <a:ext cx="51512" cy="5265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C000"/>
              </a:solidFill>
            </a:endParaRPr>
          </a:p>
        </p:txBody>
      </p:sp>
      <p:sp>
        <p:nvSpPr>
          <p:cNvPr id="26" name="Oval 25"/>
          <p:cNvSpPr/>
          <p:nvPr/>
        </p:nvSpPr>
        <p:spPr>
          <a:xfrm>
            <a:off x="2858946" y="4819650"/>
            <a:ext cx="51512" cy="5265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C000"/>
              </a:solidFill>
            </a:endParaRPr>
          </a:p>
        </p:txBody>
      </p:sp>
      <p:sp>
        <p:nvSpPr>
          <p:cNvPr id="27" name="Oval 26"/>
          <p:cNvSpPr/>
          <p:nvPr/>
        </p:nvSpPr>
        <p:spPr>
          <a:xfrm>
            <a:off x="2933955" y="4933950"/>
            <a:ext cx="51512" cy="5265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C000"/>
              </a:solidFill>
            </a:endParaRPr>
          </a:p>
        </p:txBody>
      </p:sp>
      <p:cxnSp>
        <p:nvCxnSpPr>
          <p:cNvPr id="28" name="Straight Connector 27"/>
          <p:cNvCxnSpPr/>
          <p:nvPr/>
        </p:nvCxnSpPr>
        <p:spPr>
          <a:xfrm>
            <a:off x="2691844" y="4531222"/>
            <a:ext cx="45529" cy="8063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632031" y="4423920"/>
            <a:ext cx="32546" cy="5205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744915" y="4629507"/>
            <a:ext cx="35871" cy="5589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808941" y="4728374"/>
            <a:ext cx="59561" cy="9744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2889308" y="4851605"/>
            <a:ext cx="59561" cy="9744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585234" y="4333168"/>
            <a:ext cx="25560" cy="5136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548178" y="4242400"/>
            <a:ext cx="25795" cy="7977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518876" y="4145245"/>
            <a:ext cx="11520" cy="4871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066800" y="6096000"/>
            <a:ext cx="7848600" cy="646331"/>
          </a:xfrm>
          <a:prstGeom prst="rect">
            <a:avLst/>
          </a:prstGeom>
        </p:spPr>
        <p:txBody>
          <a:bodyPr wrap="square">
            <a:spAutoFit/>
          </a:bodyPr>
          <a:lstStyle/>
          <a:p>
            <a:pPr algn="just"/>
            <a:r>
              <a:rPr lang="en-US" sz="900" dirty="0" smtClean="0">
                <a:solidFill>
                  <a:srgbClr val="F1F1F1"/>
                </a:solidFill>
              </a:rPr>
              <a:t>[L</a:t>
            </a:r>
            <a:r>
              <a:rPr lang="en-US" sz="900" dirty="0">
                <a:solidFill>
                  <a:srgbClr val="F1F1F1"/>
                </a:solidFill>
              </a:rPr>
              <a:t>. Mi, </a:t>
            </a:r>
            <a:r>
              <a:rPr lang="en-US" sz="900" b="1" dirty="0">
                <a:solidFill>
                  <a:srgbClr val="F1F1F1"/>
                </a:solidFill>
              </a:rPr>
              <a:t>G. Bao </a:t>
            </a:r>
            <a:r>
              <a:rPr lang="en-US" sz="900" dirty="0">
                <a:solidFill>
                  <a:srgbClr val="F1F1F1"/>
                </a:solidFill>
              </a:rPr>
              <a:t>and K. Pahlavan, "Design and Validation of a Virtual Environment for Experimentation inside the Small Intestine", 8th International Conference on Body Area Networks, Boston, Massachusetts, United States, September 30 - October 2, 2013.</a:t>
            </a:r>
          </a:p>
          <a:p>
            <a:pPr algn="just"/>
            <a:r>
              <a:rPr lang="en-US" sz="900" dirty="0" smtClean="0">
                <a:solidFill>
                  <a:srgbClr val="F1F1F1"/>
                </a:solidFill>
              </a:rPr>
              <a:t>L</a:t>
            </a:r>
            <a:r>
              <a:rPr lang="en-US" sz="900" dirty="0">
                <a:solidFill>
                  <a:srgbClr val="F1F1F1"/>
                </a:solidFill>
              </a:rPr>
              <a:t>. Mi, </a:t>
            </a:r>
            <a:r>
              <a:rPr lang="en-US" sz="900" b="1" dirty="0">
                <a:solidFill>
                  <a:srgbClr val="F1F1F1"/>
                </a:solidFill>
              </a:rPr>
              <a:t>G. Bao </a:t>
            </a:r>
            <a:r>
              <a:rPr lang="en-US" sz="900" dirty="0">
                <a:solidFill>
                  <a:srgbClr val="F1F1F1"/>
                </a:solidFill>
              </a:rPr>
              <a:t>and K. Pahlavan, "Geometric Estimation of Intestinal Contraction for Motion Tracking of Video Capsule Endoscope", SPIE Medical Imaging: Image-Guided Procedures, Robotic Interventions, and Modeling, San Diego, California, February 15-20, 2014.</a:t>
            </a:r>
          </a:p>
        </p:txBody>
      </p:sp>
      <p:sp>
        <p:nvSpPr>
          <p:cNvPr id="3" name="Rectangle 2"/>
          <p:cNvSpPr/>
          <p:nvPr/>
        </p:nvSpPr>
        <p:spPr>
          <a:xfrm>
            <a:off x="5431976" y="1371600"/>
            <a:ext cx="2416624" cy="369332"/>
          </a:xfrm>
          <a:prstGeom prst="rect">
            <a:avLst/>
          </a:prstGeom>
        </p:spPr>
        <p:txBody>
          <a:bodyPr wrap="none">
            <a:spAutoFit/>
          </a:bodyPr>
          <a:lstStyle/>
          <a:p>
            <a:r>
              <a:rPr lang="en-US" b="1" dirty="0" err="1"/>
              <a:t>Phong</a:t>
            </a:r>
            <a:r>
              <a:rPr lang="en-US" b="1" dirty="0"/>
              <a:t> reflection model</a:t>
            </a:r>
          </a:p>
        </p:txBody>
      </p:sp>
      <p:pic>
        <p:nvPicPr>
          <p:cNvPr id="1026" name="Picture 2" descr="http://mrl.nyu.edu/%7Eperlin/courses/fall2004/hw/phong1.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715000" y="1905000"/>
            <a:ext cx="2130878" cy="1143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C:\Users\gbao\AppData\Roaming\Tencent\Users\233171971\QQ\WinTemp\RichOle\1QOCXYQE@_2L(5MW}KH1X}L.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410200" y="3839304"/>
            <a:ext cx="2971800" cy="141849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gbao\AppData\Roaming\Tencent\Users\233171971\QQ\WinTemp\RichOle\1HI}3C{9(@()}%QW79)KO}0.jpg"/>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0600" y="3186429"/>
            <a:ext cx="4191000" cy="50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9428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par>
                          <p:cTn id="11" fill="hold">
                            <p:stCondLst>
                              <p:cond delay="0"/>
                            </p:stCondLst>
                            <p:childTnLst>
                              <p:par>
                                <p:cTn id="12" presetID="1" presetClass="exit" presetSubtype="0" fill="hold" nodeType="afterEffect">
                                  <p:stCondLst>
                                    <p:cond delay="750"/>
                                  </p:stCondLst>
                                  <p:childTnLst>
                                    <p:set>
                                      <p:cBhvr>
                                        <p:cTn id="13" dur="1" fill="hold">
                                          <p:stCondLst>
                                            <p:cond delay="0"/>
                                          </p:stCondLst>
                                        </p:cTn>
                                        <p:tgtEl>
                                          <p:spTgt spid="8"/>
                                        </p:tgtEl>
                                        <p:attrNameLst>
                                          <p:attrName>style.visibility</p:attrName>
                                        </p:attrNameLst>
                                      </p:cBhvr>
                                      <p:to>
                                        <p:strVal val="hidden"/>
                                      </p:to>
                                    </p:set>
                                  </p:childTnLst>
                                </p:cTn>
                              </p:par>
                              <p:par>
                                <p:cTn id="14" presetID="1" presetClass="entr" presetSubtype="0" fill="hold" nodeType="withEffect">
                                  <p:stCondLst>
                                    <p:cond delay="75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nodeType="withEffect">
                                  <p:stCondLst>
                                    <p:cond delay="750"/>
                                  </p:stCondLst>
                                  <p:childTnLst>
                                    <p:set>
                                      <p:cBhvr>
                                        <p:cTn id="17" dur="1" fill="hold">
                                          <p:stCondLst>
                                            <p:cond delay="0"/>
                                          </p:stCondLst>
                                        </p:cTn>
                                        <p:tgtEl>
                                          <p:spTgt spid="35"/>
                                        </p:tgtEl>
                                        <p:attrNameLst>
                                          <p:attrName>style.visibility</p:attrName>
                                        </p:attrNameLst>
                                      </p:cBhvr>
                                      <p:to>
                                        <p:strVal val="visible"/>
                                      </p:to>
                                    </p:set>
                                  </p:childTnLst>
                                </p:cTn>
                              </p:par>
                              <p:par>
                                <p:cTn id="18" presetID="1" presetClass="entr" presetSubtype="0" fill="hold" grpId="0" nodeType="withEffect">
                                  <p:stCondLst>
                                    <p:cond delay="750"/>
                                  </p:stCondLst>
                                  <p:childTnLst>
                                    <p:set>
                                      <p:cBhvr>
                                        <p:cTn id="19" dur="1" fill="hold">
                                          <p:stCondLst>
                                            <p:cond delay="0"/>
                                          </p:stCondLst>
                                        </p:cTn>
                                        <p:tgtEl>
                                          <p:spTgt spid="20"/>
                                        </p:tgtEl>
                                        <p:attrNameLst>
                                          <p:attrName>style.visibility</p:attrName>
                                        </p:attrNameLst>
                                      </p:cBhvr>
                                      <p:to>
                                        <p:strVal val="visible"/>
                                      </p:to>
                                    </p:set>
                                  </p:childTnLst>
                                </p:cTn>
                              </p:par>
                            </p:childTnLst>
                          </p:cTn>
                        </p:par>
                        <p:par>
                          <p:cTn id="20" fill="hold">
                            <p:stCondLst>
                              <p:cond delay="750"/>
                            </p:stCondLst>
                            <p:childTnLst>
                              <p:par>
                                <p:cTn id="21" presetID="1" presetClass="exit" presetSubtype="0" fill="hold" nodeType="afterEffect">
                                  <p:stCondLst>
                                    <p:cond delay="75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ntr" presetSubtype="0"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75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750"/>
                                  </p:stCondLst>
                                  <p:childTnLst>
                                    <p:set>
                                      <p:cBhvr>
                                        <p:cTn id="28" dur="1" fill="hold">
                                          <p:stCondLst>
                                            <p:cond delay="0"/>
                                          </p:stCondLst>
                                        </p:cTn>
                                        <p:tgtEl>
                                          <p:spTgt spid="21"/>
                                        </p:tgtEl>
                                        <p:attrNameLst>
                                          <p:attrName>style.visibility</p:attrName>
                                        </p:attrNameLst>
                                      </p:cBhvr>
                                      <p:to>
                                        <p:strVal val="visible"/>
                                      </p:to>
                                    </p:set>
                                  </p:childTnLst>
                                </p:cTn>
                              </p:par>
                            </p:childTnLst>
                          </p:cTn>
                        </p:par>
                        <p:par>
                          <p:cTn id="29" fill="hold">
                            <p:stCondLst>
                              <p:cond delay="1500"/>
                            </p:stCondLst>
                            <p:childTnLst>
                              <p:par>
                                <p:cTn id="30" presetID="1" presetClass="exit" presetSubtype="0" fill="hold" nodeType="afterEffect">
                                  <p:stCondLst>
                                    <p:cond delay="750"/>
                                  </p:stCondLst>
                                  <p:childTnLst>
                                    <p:set>
                                      <p:cBhvr>
                                        <p:cTn id="31" dur="1" fill="hold">
                                          <p:stCondLst>
                                            <p:cond delay="0"/>
                                          </p:stCondLst>
                                        </p:cTn>
                                        <p:tgtEl>
                                          <p:spTgt spid="11"/>
                                        </p:tgtEl>
                                        <p:attrNameLst>
                                          <p:attrName>style.visibility</p:attrName>
                                        </p:attrNameLst>
                                      </p:cBhvr>
                                      <p:to>
                                        <p:strVal val="hidden"/>
                                      </p:to>
                                    </p:set>
                                  </p:childTnLst>
                                </p:cTn>
                              </p:par>
                              <p:par>
                                <p:cTn id="32" presetID="1" presetClass="entr" presetSubtype="0" fill="hold" nodeType="withEffect">
                                  <p:stCondLst>
                                    <p:cond delay="750"/>
                                  </p:stCondLst>
                                  <p:childTnLst>
                                    <p:set>
                                      <p:cBhvr>
                                        <p:cTn id="33" dur="1" fill="hold">
                                          <p:stCondLst>
                                            <p:cond delay="0"/>
                                          </p:stCondLst>
                                        </p:cTn>
                                        <p:tgtEl>
                                          <p:spTgt spid="13"/>
                                        </p:tgtEl>
                                        <p:attrNameLst>
                                          <p:attrName>style.visibility</p:attrName>
                                        </p:attrNameLst>
                                      </p:cBhvr>
                                      <p:to>
                                        <p:strVal val="visible"/>
                                      </p:to>
                                    </p:set>
                                  </p:childTnLst>
                                </p:cTn>
                              </p:par>
                              <p:par>
                                <p:cTn id="34" presetID="1" presetClass="entr" presetSubtype="0" fill="hold" nodeType="withEffect">
                                  <p:stCondLst>
                                    <p:cond delay="75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750"/>
                                  </p:stCondLst>
                                  <p:childTnLst>
                                    <p:set>
                                      <p:cBhvr>
                                        <p:cTn id="37" dur="1" fill="hold">
                                          <p:stCondLst>
                                            <p:cond delay="0"/>
                                          </p:stCondLst>
                                        </p:cTn>
                                        <p:tgtEl>
                                          <p:spTgt spid="22"/>
                                        </p:tgtEl>
                                        <p:attrNameLst>
                                          <p:attrName>style.visibility</p:attrName>
                                        </p:attrNameLst>
                                      </p:cBhvr>
                                      <p:to>
                                        <p:strVal val="visible"/>
                                      </p:to>
                                    </p:set>
                                  </p:childTnLst>
                                </p:cTn>
                              </p:par>
                            </p:childTnLst>
                          </p:cTn>
                        </p:par>
                        <p:par>
                          <p:cTn id="38" fill="hold">
                            <p:stCondLst>
                              <p:cond delay="2250"/>
                            </p:stCondLst>
                            <p:childTnLst>
                              <p:par>
                                <p:cTn id="39" presetID="1" presetClass="exit" presetSubtype="0" fill="hold" nodeType="afterEffect">
                                  <p:stCondLst>
                                    <p:cond delay="750"/>
                                  </p:stCondLst>
                                  <p:childTnLst>
                                    <p:set>
                                      <p:cBhvr>
                                        <p:cTn id="40" dur="1" fill="hold">
                                          <p:stCondLst>
                                            <p:cond delay="0"/>
                                          </p:stCondLst>
                                        </p:cTn>
                                        <p:tgtEl>
                                          <p:spTgt spid="13"/>
                                        </p:tgtEl>
                                        <p:attrNameLst>
                                          <p:attrName>style.visibility</p:attrName>
                                        </p:attrNameLst>
                                      </p:cBhvr>
                                      <p:to>
                                        <p:strVal val="hidden"/>
                                      </p:to>
                                    </p:set>
                                  </p:childTnLst>
                                </p:cTn>
                              </p:par>
                              <p:par>
                                <p:cTn id="41" presetID="1" presetClass="entr" presetSubtype="0" fill="hold" nodeType="withEffect">
                                  <p:stCondLst>
                                    <p:cond delay="75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75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750"/>
                                  </p:stCondLst>
                                  <p:childTnLst>
                                    <p:set>
                                      <p:cBhvr>
                                        <p:cTn id="46" dur="1" fill="hold">
                                          <p:stCondLst>
                                            <p:cond delay="0"/>
                                          </p:stCondLst>
                                        </p:cTn>
                                        <p:tgtEl>
                                          <p:spTgt spid="23"/>
                                        </p:tgtEl>
                                        <p:attrNameLst>
                                          <p:attrName>style.visibility</p:attrName>
                                        </p:attrNameLst>
                                      </p:cBhvr>
                                      <p:to>
                                        <p:strVal val="visible"/>
                                      </p:to>
                                    </p:set>
                                  </p:childTnLst>
                                </p:cTn>
                              </p:par>
                            </p:childTnLst>
                          </p:cTn>
                        </p:par>
                        <p:par>
                          <p:cTn id="47" fill="hold">
                            <p:stCondLst>
                              <p:cond delay="3000"/>
                            </p:stCondLst>
                            <p:childTnLst>
                              <p:par>
                                <p:cTn id="48" presetID="1" presetClass="exit" presetSubtype="0" fill="hold" nodeType="afterEffect">
                                  <p:stCondLst>
                                    <p:cond delay="750"/>
                                  </p:stCondLst>
                                  <p:childTnLst>
                                    <p:set>
                                      <p:cBhvr>
                                        <p:cTn id="49" dur="1" fill="hold">
                                          <p:stCondLst>
                                            <p:cond delay="0"/>
                                          </p:stCondLst>
                                        </p:cTn>
                                        <p:tgtEl>
                                          <p:spTgt spid="14"/>
                                        </p:tgtEl>
                                        <p:attrNameLst>
                                          <p:attrName>style.visibility</p:attrName>
                                        </p:attrNameLst>
                                      </p:cBhvr>
                                      <p:to>
                                        <p:strVal val="hidden"/>
                                      </p:to>
                                    </p:set>
                                  </p:childTnLst>
                                </p:cTn>
                              </p:par>
                              <p:par>
                                <p:cTn id="50" presetID="1" presetClass="entr" presetSubtype="0" fill="hold" nodeType="withEffect">
                                  <p:stCondLst>
                                    <p:cond delay="750"/>
                                  </p:stCondLst>
                                  <p:childTnLst>
                                    <p:set>
                                      <p:cBhvr>
                                        <p:cTn id="51" dur="1" fill="hold">
                                          <p:stCondLst>
                                            <p:cond delay="0"/>
                                          </p:stCondLst>
                                        </p:cTn>
                                        <p:tgtEl>
                                          <p:spTgt spid="15"/>
                                        </p:tgtEl>
                                        <p:attrNameLst>
                                          <p:attrName>style.visibility</p:attrName>
                                        </p:attrNameLst>
                                      </p:cBhvr>
                                      <p:to>
                                        <p:strVal val="visible"/>
                                      </p:to>
                                    </p:set>
                                  </p:childTnLst>
                                </p:cTn>
                              </p:par>
                              <p:par>
                                <p:cTn id="52" presetID="1" presetClass="entr" presetSubtype="0" fill="hold" nodeType="withEffect">
                                  <p:stCondLst>
                                    <p:cond delay="750"/>
                                  </p:stCondLst>
                                  <p:childTnLst>
                                    <p:set>
                                      <p:cBhvr>
                                        <p:cTn id="53" dur="1" fill="hold">
                                          <p:stCondLst>
                                            <p:cond delay="0"/>
                                          </p:stCondLst>
                                        </p:cTn>
                                        <p:tgtEl>
                                          <p:spTgt spid="28"/>
                                        </p:tgtEl>
                                        <p:attrNameLst>
                                          <p:attrName>style.visibility</p:attrName>
                                        </p:attrNameLst>
                                      </p:cBhvr>
                                      <p:to>
                                        <p:strVal val="visible"/>
                                      </p:to>
                                    </p:set>
                                  </p:childTnLst>
                                </p:cTn>
                              </p:par>
                              <p:par>
                                <p:cTn id="54" presetID="1" presetClass="entr" presetSubtype="0" fill="hold" grpId="0" nodeType="withEffect">
                                  <p:stCondLst>
                                    <p:cond delay="750"/>
                                  </p:stCondLst>
                                  <p:childTnLst>
                                    <p:set>
                                      <p:cBhvr>
                                        <p:cTn id="55" dur="1" fill="hold">
                                          <p:stCondLst>
                                            <p:cond delay="0"/>
                                          </p:stCondLst>
                                        </p:cTn>
                                        <p:tgtEl>
                                          <p:spTgt spid="24"/>
                                        </p:tgtEl>
                                        <p:attrNameLst>
                                          <p:attrName>style.visibility</p:attrName>
                                        </p:attrNameLst>
                                      </p:cBhvr>
                                      <p:to>
                                        <p:strVal val="visible"/>
                                      </p:to>
                                    </p:set>
                                  </p:childTnLst>
                                </p:cTn>
                              </p:par>
                            </p:childTnLst>
                          </p:cTn>
                        </p:par>
                        <p:par>
                          <p:cTn id="56" fill="hold">
                            <p:stCondLst>
                              <p:cond delay="3750"/>
                            </p:stCondLst>
                            <p:childTnLst>
                              <p:par>
                                <p:cTn id="57" presetID="1" presetClass="exit" presetSubtype="0" fill="hold" nodeType="afterEffect">
                                  <p:stCondLst>
                                    <p:cond delay="750"/>
                                  </p:stCondLst>
                                  <p:childTnLst>
                                    <p:set>
                                      <p:cBhvr>
                                        <p:cTn id="58" dur="1" fill="hold">
                                          <p:stCondLst>
                                            <p:cond delay="0"/>
                                          </p:stCondLst>
                                        </p:cTn>
                                        <p:tgtEl>
                                          <p:spTgt spid="15"/>
                                        </p:tgtEl>
                                        <p:attrNameLst>
                                          <p:attrName>style.visibility</p:attrName>
                                        </p:attrNameLst>
                                      </p:cBhvr>
                                      <p:to>
                                        <p:strVal val="hidden"/>
                                      </p:to>
                                    </p:set>
                                  </p:childTnLst>
                                </p:cTn>
                              </p:par>
                              <p:par>
                                <p:cTn id="59" presetID="1" presetClass="entr" presetSubtype="0" fill="hold" nodeType="withEffect">
                                  <p:stCondLst>
                                    <p:cond delay="750"/>
                                  </p:stCondLst>
                                  <p:childTnLst>
                                    <p:set>
                                      <p:cBhvr>
                                        <p:cTn id="60" dur="1" fill="hold">
                                          <p:stCondLst>
                                            <p:cond delay="0"/>
                                          </p:stCondLst>
                                        </p:cTn>
                                        <p:tgtEl>
                                          <p:spTgt spid="16"/>
                                        </p:tgtEl>
                                        <p:attrNameLst>
                                          <p:attrName>style.visibility</p:attrName>
                                        </p:attrNameLst>
                                      </p:cBhvr>
                                      <p:to>
                                        <p:strVal val="visible"/>
                                      </p:to>
                                    </p:set>
                                  </p:childTnLst>
                                </p:cTn>
                              </p:par>
                              <p:par>
                                <p:cTn id="61" presetID="1" presetClass="entr" presetSubtype="0" fill="hold" nodeType="withEffect">
                                  <p:stCondLst>
                                    <p:cond delay="75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grpId="0" nodeType="withEffect">
                                  <p:stCondLst>
                                    <p:cond delay="750"/>
                                  </p:stCondLst>
                                  <p:childTnLst>
                                    <p:set>
                                      <p:cBhvr>
                                        <p:cTn id="64" dur="1" fill="hold">
                                          <p:stCondLst>
                                            <p:cond delay="0"/>
                                          </p:stCondLst>
                                        </p:cTn>
                                        <p:tgtEl>
                                          <p:spTgt spid="25"/>
                                        </p:tgtEl>
                                        <p:attrNameLst>
                                          <p:attrName>style.visibility</p:attrName>
                                        </p:attrNameLst>
                                      </p:cBhvr>
                                      <p:to>
                                        <p:strVal val="visible"/>
                                      </p:to>
                                    </p:set>
                                  </p:childTnLst>
                                </p:cTn>
                              </p:par>
                            </p:childTnLst>
                          </p:cTn>
                        </p:par>
                        <p:par>
                          <p:cTn id="65" fill="hold">
                            <p:stCondLst>
                              <p:cond delay="4500"/>
                            </p:stCondLst>
                            <p:childTnLst>
                              <p:par>
                                <p:cTn id="66" presetID="1" presetClass="exit" presetSubtype="0" fill="hold" nodeType="afterEffect">
                                  <p:stCondLst>
                                    <p:cond delay="750"/>
                                  </p:stCondLst>
                                  <p:childTnLst>
                                    <p:set>
                                      <p:cBhvr>
                                        <p:cTn id="67" dur="1" fill="hold">
                                          <p:stCondLst>
                                            <p:cond delay="0"/>
                                          </p:stCondLst>
                                        </p:cTn>
                                        <p:tgtEl>
                                          <p:spTgt spid="16"/>
                                        </p:tgtEl>
                                        <p:attrNameLst>
                                          <p:attrName>style.visibility</p:attrName>
                                        </p:attrNameLst>
                                      </p:cBhvr>
                                      <p:to>
                                        <p:strVal val="hidden"/>
                                      </p:to>
                                    </p:set>
                                  </p:childTnLst>
                                </p:cTn>
                              </p:par>
                              <p:par>
                                <p:cTn id="68" presetID="1" presetClass="entr" presetSubtype="0" fill="hold" grpId="0" nodeType="withEffect">
                                  <p:stCondLst>
                                    <p:cond delay="750"/>
                                  </p:stCondLst>
                                  <p:childTnLst>
                                    <p:set>
                                      <p:cBhvr>
                                        <p:cTn id="69" dur="1" fill="hold">
                                          <p:stCondLst>
                                            <p:cond delay="0"/>
                                          </p:stCondLst>
                                        </p:cTn>
                                        <p:tgtEl>
                                          <p:spTgt spid="26"/>
                                        </p:tgtEl>
                                        <p:attrNameLst>
                                          <p:attrName>style.visibility</p:attrName>
                                        </p:attrNameLst>
                                      </p:cBhvr>
                                      <p:to>
                                        <p:strVal val="visible"/>
                                      </p:to>
                                    </p:set>
                                  </p:childTnLst>
                                </p:cTn>
                              </p:par>
                              <p:par>
                                <p:cTn id="70" presetID="1" presetClass="entr" presetSubtype="0" fill="hold" nodeType="withEffect">
                                  <p:stCondLst>
                                    <p:cond delay="750"/>
                                  </p:stCondLst>
                                  <p:childTnLst>
                                    <p:set>
                                      <p:cBhvr>
                                        <p:cTn id="71" dur="1" fill="hold">
                                          <p:stCondLst>
                                            <p:cond delay="0"/>
                                          </p:stCondLst>
                                        </p:cTn>
                                        <p:tgtEl>
                                          <p:spTgt spid="31"/>
                                        </p:tgtEl>
                                        <p:attrNameLst>
                                          <p:attrName>style.visibility</p:attrName>
                                        </p:attrNameLst>
                                      </p:cBhvr>
                                      <p:to>
                                        <p:strVal val="visible"/>
                                      </p:to>
                                    </p:set>
                                  </p:childTnLst>
                                </p:cTn>
                              </p:par>
                              <p:par>
                                <p:cTn id="72" presetID="1" presetClass="entr" presetSubtype="0" fill="hold" nodeType="withEffect">
                                  <p:stCondLst>
                                    <p:cond delay="750"/>
                                  </p:stCondLst>
                                  <p:childTnLst>
                                    <p:set>
                                      <p:cBhvr>
                                        <p:cTn id="73" dur="1" fill="hold">
                                          <p:stCondLst>
                                            <p:cond delay="0"/>
                                          </p:stCondLst>
                                        </p:cTn>
                                        <p:tgtEl>
                                          <p:spTgt spid="17"/>
                                        </p:tgtEl>
                                        <p:attrNameLst>
                                          <p:attrName>style.visibility</p:attrName>
                                        </p:attrNameLst>
                                      </p:cBhvr>
                                      <p:to>
                                        <p:strVal val="visible"/>
                                      </p:to>
                                    </p:set>
                                  </p:childTnLst>
                                </p:cTn>
                              </p:par>
                            </p:childTnLst>
                          </p:cTn>
                        </p:par>
                        <p:par>
                          <p:cTn id="74" fill="hold">
                            <p:stCondLst>
                              <p:cond delay="5250"/>
                            </p:stCondLst>
                            <p:childTnLst>
                              <p:par>
                                <p:cTn id="75" presetID="1" presetClass="exit" presetSubtype="0" fill="hold" nodeType="afterEffect">
                                  <p:stCondLst>
                                    <p:cond delay="750"/>
                                  </p:stCondLst>
                                  <p:childTnLst>
                                    <p:set>
                                      <p:cBhvr>
                                        <p:cTn id="76" dur="1" fill="hold">
                                          <p:stCondLst>
                                            <p:cond delay="0"/>
                                          </p:stCondLst>
                                        </p:cTn>
                                        <p:tgtEl>
                                          <p:spTgt spid="17"/>
                                        </p:tgtEl>
                                        <p:attrNameLst>
                                          <p:attrName>style.visibility</p:attrName>
                                        </p:attrNameLst>
                                      </p:cBhvr>
                                      <p:to>
                                        <p:strVal val="hidden"/>
                                      </p:to>
                                    </p:set>
                                  </p:childTnLst>
                                </p:cTn>
                              </p:par>
                              <p:par>
                                <p:cTn id="77" presetID="1" presetClass="entr" presetSubtype="0" fill="hold" nodeType="withEffect">
                                  <p:stCondLst>
                                    <p:cond delay="750"/>
                                  </p:stCondLst>
                                  <p:childTnLst>
                                    <p:set>
                                      <p:cBhvr>
                                        <p:cTn id="78" dur="1" fill="hold">
                                          <p:stCondLst>
                                            <p:cond delay="0"/>
                                          </p:stCondLst>
                                        </p:cTn>
                                        <p:tgtEl>
                                          <p:spTgt spid="18"/>
                                        </p:tgtEl>
                                        <p:attrNameLst>
                                          <p:attrName>style.visibility</p:attrName>
                                        </p:attrNameLst>
                                      </p:cBhvr>
                                      <p:to>
                                        <p:strVal val="visible"/>
                                      </p:to>
                                    </p:set>
                                  </p:childTnLst>
                                </p:cTn>
                              </p:par>
                              <p:par>
                                <p:cTn id="79" presetID="1" presetClass="entr" presetSubtype="0" fill="hold" nodeType="withEffect">
                                  <p:stCondLst>
                                    <p:cond delay="750"/>
                                  </p:stCondLst>
                                  <p:childTnLst>
                                    <p:set>
                                      <p:cBhvr>
                                        <p:cTn id="80" dur="1" fill="hold">
                                          <p:stCondLst>
                                            <p:cond delay="0"/>
                                          </p:stCondLst>
                                        </p:cTn>
                                        <p:tgtEl>
                                          <p:spTgt spid="32"/>
                                        </p:tgtEl>
                                        <p:attrNameLst>
                                          <p:attrName>style.visibility</p:attrName>
                                        </p:attrNameLst>
                                      </p:cBhvr>
                                      <p:to>
                                        <p:strVal val="visible"/>
                                      </p:to>
                                    </p:set>
                                  </p:childTnLst>
                                </p:cTn>
                              </p:par>
                              <p:par>
                                <p:cTn id="81" presetID="1" presetClass="entr" presetSubtype="0" fill="hold" grpId="0" nodeType="withEffect">
                                  <p:stCondLst>
                                    <p:cond delay="750"/>
                                  </p:stCondLst>
                                  <p:childTnLst>
                                    <p:set>
                                      <p:cBhvr>
                                        <p:cTn id="8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Experimental results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4" y="870750"/>
            <a:ext cx="8734426" cy="438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838200" y="5254823"/>
            <a:ext cx="8153400" cy="307777"/>
          </a:xfrm>
          <a:prstGeom prst="rect">
            <a:avLst/>
          </a:prstGeom>
        </p:spPr>
        <p:txBody>
          <a:bodyPr wrap="square">
            <a:spAutoFit/>
          </a:bodyPr>
          <a:lstStyle/>
          <a:p>
            <a:r>
              <a:rPr lang="en-US" sz="1400" dirty="0" smtClean="0"/>
              <a:t>By using Body-SLAM, the trajectory (map) of the capsule has traveled can be accurately reconstructed..</a:t>
            </a:r>
            <a:endParaRPr lang="en-US" sz="1400" dirty="0"/>
          </a:p>
        </p:txBody>
      </p:sp>
      <p:sp>
        <p:nvSpPr>
          <p:cNvPr id="11" name="Rectangle 10"/>
          <p:cNvSpPr/>
          <p:nvPr/>
        </p:nvSpPr>
        <p:spPr>
          <a:xfrm>
            <a:off x="1066800" y="5943600"/>
            <a:ext cx="7991474" cy="1282402"/>
          </a:xfrm>
          <a:prstGeom prst="rect">
            <a:avLst/>
          </a:prstGeom>
        </p:spPr>
        <p:txBody>
          <a:bodyPr wrap="square">
            <a:spAutoFit/>
          </a:bodyPr>
          <a:lstStyle/>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and K. Pahlavan, "A Video Aided RF Localization Technique for the Wireless Capsule Endoscope (WCE) inside Small Intestine," </a:t>
            </a:r>
            <a:r>
              <a:rPr lang="en-US" sz="800" i="1" dirty="0">
                <a:solidFill>
                  <a:srgbClr val="F1F1F1"/>
                </a:solidFill>
              </a:rPr>
              <a:t>8th International Conference on Body Area Networks,</a:t>
            </a:r>
            <a:r>
              <a:rPr lang="en-US" sz="800" dirty="0">
                <a:solidFill>
                  <a:srgbClr val="F1F1F1"/>
                </a:solidFill>
              </a:rPr>
              <a:t> Boston, Massachusetts, United States, September 30 - October 2, 2013</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 </a:t>
            </a:r>
            <a:r>
              <a:rPr lang="en-US" sz="800" dirty="0">
                <a:solidFill>
                  <a:srgbClr val="F1F1F1"/>
                </a:solidFill>
              </a:rPr>
              <a:t>Y. Ye, U. Khan, X. Zheng and K. Pahlavan, "Modeling of the Movement of the Endoscopy Capsule inside GI Tract based on the Captured Endoscopic Images" , </a:t>
            </a:r>
            <a:r>
              <a:rPr lang="en-US" sz="800" i="1" dirty="0">
                <a:solidFill>
                  <a:srgbClr val="F1F1F1"/>
                </a:solidFill>
              </a:rPr>
              <a:t>The 2012 International Conference on Modeling, Simulation and Visualization Methods (MSV), </a:t>
            </a:r>
            <a:r>
              <a:rPr lang="en-US" sz="800" dirty="0">
                <a:solidFill>
                  <a:srgbClr val="F1F1F1"/>
                </a:solidFill>
              </a:rPr>
              <a:t>Las Vegas, USA, July, 2012</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Y. Geng and K. Pahlavan, “A Computer Vision based Speed Estimation Technique for Localizing the Wireless Capsule Endoscope inside Small Intestine,” </a:t>
            </a:r>
            <a:r>
              <a:rPr lang="en-US" sz="800" i="1" dirty="0">
                <a:solidFill>
                  <a:srgbClr val="F1F1F1"/>
                </a:solidFill>
              </a:rPr>
              <a:t>submitted to Signal Processing Letters, IEEE</a:t>
            </a:r>
            <a:r>
              <a:rPr lang="en-US" sz="800" dirty="0">
                <a:solidFill>
                  <a:srgbClr val="F1F1F1"/>
                </a:solidFill>
              </a:rPr>
              <a:t>, April, 2014.</a:t>
            </a:r>
          </a:p>
          <a:p>
            <a:pPr algn="just">
              <a:spcBef>
                <a:spcPts val="200"/>
              </a:spcBef>
              <a:spcAft>
                <a:spcPts val="200"/>
              </a:spcAft>
            </a:pPr>
            <a:endParaRPr lang="en-US" sz="800" dirty="0">
              <a:solidFill>
                <a:srgbClr val="F1F1F1"/>
              </a:solidFill>
            </a:endParaRPr>
          </a:p>
          <a:p>
            <a:pPr algn="just">
              <a:spcBef>
                <a:spcPts val="200"/>
              </a:spcBef>
              <a:spcAft>
                <a:spcPts val="200"/>
              </a:spcAft>
            </a:pPr>
            <a:endParaRPr lang="en-US" sz="800" dirty="0">
              <a:solidFill>
                <a:srgbClr val="F1F1F1"/>
              </a:solidFill>
            </a:endParaRPr>
          </a:p>
        </p:txBody>
      </p:sp>
    </p:spTree>
    <p:extLst>
      <p:ext uri="{BB962C8B-B14F-4D97-AF65-F5344CB8AC3E}">
        <p14:creationId xmlns:p14="http://schemas.microsoft.com/office/powerpoint/2010/main" val="9989283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09667"/>
            <a:ext cx="7803618" cy="3919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Experimental results</a:t>
            </a:r>
          </a:p>
        </p:txBody>
      </p:sp>
      <p:sp>
        <p:nvSpPr>
          <p:cNvPr id="2" name="Rectangle 1"/>
          <p:cNvSpPr/>
          <p:nvPr/>
        </p:nvSpPr>
        <p:spPr>
          <a:xfrm>
            <a:off x="838200" y="5254823"/>
            <a:ext cx="8153400" cy="307777"/>
          </a:xfrm>
          <a:prstGeom prst="rect">
            <a:avLst/>
          </a:prstGeom>
        </p:spPr>
        <p:txBody>
          <a:bodyPr wrap="square">
            <a:spAutoFit/>
          </a:bodyPr>
          <a:lstStyle/>
          <a:p>
            <a:r>
              <a:rPr lang="en-US" sz="1400" dirty="0" smtClean="0"/>
              <a:t>By using Body-SLAM, we </a:t>
            </a:r>
            <a:r>
              <a:rPr lang="en-US" sz="1400" dirty="0"/>
              <a:t>can enhance the positioning accuracy of WCE from </a:t>
            </a:r>
            <a:r>
              <a:rPr lang="en-US" sz="1400" dirty="0" smtClean="0"/>
              <a:t>8 cm </a:t>
            </a:r>
            <a:r>
              <a:rPr lang="en-US" sz="1400" dirty="0"/>
              <a:t>to 2.3 </a:t>
            </a:r>
            <a:r>
              <a:rPr lang="en-US" sz="1400" dirty="0" smtClean="0"/>
              <a:t>cm on average.</a:t>
            </a:r>
            <a:endParaRPr lang="en-US" sz="1400" dirty="0"/>
          </a:p>
        </p:txBody>
      </p:sp>
      <p:sp>
        <p:nvSpPr>
          <p:cNvPr id="11" name="Rectangle 10"/>
          <p:cNvSpPr/>
          <p:nvPr/>
        </p:nvSpPr>
        <p:spPr>
          <a:xfrm>
            <a:off x="1066800" y="5943600"/>
            <a:ext cx="7991474" cy="1282402"/>
          </a:xfrm>
          <a:prstGeom prst="rect">
            <a:avLst/>
          </a:prstGeom>
        </p:spPr>
        <p:txBody>
          <a:bodyPr wrap="square">
            <a:spAutoFit/>
          </a:bodyPr>
          <a:lstStyle/>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and K. Pahlavan, "A Video Aided RF Localization Technique for the Wireless Capsule Endoscope (WCE) inside Small Intestine," </a:t>
            </a:r>
            <a:r>
              <a:rPr lang="en-US" sz="800" i="1" dirty="0">
                <a:solidFill>
                  <a:srgbClr val="F1F1F1"/>
                </a:solidFill>
              </a:rPr>
              <a:t>8th International Conference on Body Area Networks,</a:t>
            </a:r>
            <a:r>
              <a:rPr lang="en-US" sz="800" dirty="0">
                <a:solidFill>
                  <a:srgbClr val="F1F1F1"/>
                </a:solidFill>
              </a:rPr>
              <a:t> Boston, Massachusetts, United States, September 30 - October 2, 2013</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 </a:t>
            </a:r>
            <a:r>
              <a:rPr lang="en-US" sz="800" dirty="0">
                <a:solidFill>
                  <a:srgbClr val="F1F1F1"/>
                </a:solidFill>
              </a:rPr>
              <a:t>Y. Ye, U. Khan, X. Zheng and K. Pahlavan, "Modeling of the Movement of the Endoscopy Capsule inside GI Tract based on the Captured Endoscopic Images" , </a:t>
            </a:r>
            <a:r>
              <a:rPr lang="en-US" sz="800" i="1" dirty="0">
                <a:solidFill>
                  <a:srgbClr val="F1F1F1"/>
                </a:solidFill>
              </a:rPr>
              <a:t>The 2012 International Conference on Modeling, Simulation and Visualization Methods (MSV), </a:t>
            </a:r>
            <a:r>
              <a:rPr lang="en-US" sz="800" dirty="0">
                <a:solidFill>
                  <a:srgbClr val="F1F1F1"/>
                </a:solidFill>
              </a:rPr>
              <a:t>Las Vegas, USA, July, 2012</a:t>
            </a:r>
            <a:r>
              <a:rPr lang="en-US" sz="800" dirty="0" smtClean="0">
                <a:solidFill>
                  <a:srgbClr val="F1F1F1"/>
                </a:solidFill>
              </a:rPr>
              <a:t>.</a:t>
            </a:r>
          </a:p>
          <a:p>
            <a:pPr algn="just">
              <a:spcBef>
                <a:spcPts val="200"/>
              </a:spcBef>
              <a:spcAft>
                <a:spcPts val="200"/>
              </a:spcAft>
            </a:pPr>
            <a:r>
              <a:rPr lang="en-US" sz="800" b="1" dirty="0" smtClean="0">
                <a:solidFill>
                  <a:srgbClr val="F1F1F1"/>
                </a:solidFill>
              </a:rPr>
              <a:t>G</a:t>
            </a:r>
            <a:r>
              <a:rPr lang="en-US" sz="800" b="1" dirty="0">
                <a:solidFill>
                  <a:srgbClr val="F1F1F1"/>
                </a:solidFill>
              </a:rPr>
              <a:t>. Bao</a:t>
            </a:r>
            <a:r>
              <a:rPr lang="en-US" sz="800" dirty="0">
                <a:solidFill>
                  <a:srgbClr val="F1F1F1"/>
                </a:solidFill>
              </a:rPr>
              <a:t>, L. Mi, Y. Geng and K. Pahlavan, “A Computer Vision based Speed Estimation Technique for Localizing the Wireless Capsule Endoscope inside Small Intestine,” </a:t>
            </a:r>
            <a:r>
              <a:rPr lang="en-US" sz="800" i="1" dirty="0">
                <a:solidFill>
                  <a:srgbClr val="F1F1F1"/>
                </a:solidFill>
              </a:rPr>
              <a:t>submitted to Signal Processing Letters, IEEE</a:t>
            </a:r>
            <a:r>
              <a:rPr lang="en-US" sz="800" dirty="0">
                <a:solidFill>
                  <a:srgbClr val="F1F1F1"/>
                </a:solidFill>
              </a:rPr>
              <a:t>, April, 2014.</a:t>
            </a:r>
          </a:p>
          <a:p>
            <a:pPr algn="just">
              <a:spcBef>
                <a:spcPts val="200"/>
              </a:spcBef>
              <a:spcAft>
                <a:spcPts val="200"/>
              </a:spcAft>
            </a:pPr>
            <a:endParaRPr lang="en-US" sz="800" dirty="0">
              <a:solidFill>
                <a:srgbClr val="F1F1F1"/>
              </a:solidFill>
            </a:endParaRPr>
          </a:p>
          <a:p>
            <a:pPr algn="just">
              <a:spcBef>
                <a:spcPts val="200"/>
              </a:spcBef>
              <a:spcAft>
                <a:spcPts val="200"/>
              </a:spcAft>
            </a:pPr>
            <a:endParaRPr lang="en-US" sz="800" dirty="0">
              <a:solidFill>
                <a:srgbClr val="F1F1F1"/>
              </a:solidFill>
            </a:endParaRPr>
          </a:p>
        </p:txBody>
      </p:sp>
    </p:spTree>
    <p:extLst>
      <p:ext uri="{BB962C8B-B14F-4D97-AF65-F5344CB8AC3E}">
        <p14:creationId xmlns:p14="http://schemas.microsoft.com/office/powerpoint/2010/main" val="9989283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576" y="5943600"/>
            <a:ext cx="9172576" cy="914400"/>
          </a:xfrm>
          <a:prstGeom prst="rect">
            <a:avLst/>
          </a:prstGeom>
          <a:solidFill>
            <a:srgbClr val="2649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www.wpi.edu/Images/CMS/Marketing/WPI_Inst_Prim_FulClr_Rev.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6599"/>
          <a:stretch/>
        </p:blipFill>
        <p:spPr bwMode="auto">
          <a:xfrm>
            <a:off x="152400" y="6010274"/>
            <a:ext cx="805752" cy="78105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Conclusion and </a:t>
            </a:r>
            <a:r>
              <a:rPr lang="en-US" altLang="en-US" sz="3000" b="1" dirty="0">
                <a:solidFill>
                  <a:srgbClr val="F1F1F1"/>
                </a:solidFill>
              </a:rPr>
              <a:t>F</a:t>
            </a:r>
            <a:r>
              <a:rPr lang="en-US" altLang="en-US" sz="3000" b="1" dirty="0" smtClean="0">
                <a:solidFill>
                  <a:srgbClr val="F1F1F1"/>
                </a:solidFill>
              </a:rPr>
              <a:t>eature Direction</a:t>
            </a:r>
          </a:p>
        </p:txBody>
      </p:sp>
      <p:sp>
        <p:nvSpPr>
          <p:cNvPr id="2" name="Rectangle 1"/>
          <p:cNvSpPr/>
          <p:nvPr/>
        </p:nvSpPr>
        <p:spPr>
          <a:xfrm>
            <a:off x="381000" y="1998583"/>
            <a:ext cx="8305800" cy="1631216"/>
          </a:xfrm>
          <a:prstGeom prst="rect">
            <a:avLst/>
          </a:prstGeom>
        </p:spPr>
        <p:txBody>
          <a:bodyPr wrap="square">
            <a:spAutoFit/>
          </a:bodyPr>
          <a:lstStyle/>
          <a:p>
            <a:pPr marL="285750" indent="-285750">
              <a:spcBef>
                <a:spcPts val="600"/>
              </a:spcBef>
              <a:spcAft>
                <a:spcPts val="600"/>
              </a:spcAft>
              <a:buFont typeface="Wingdings" panose="05000000000000000000" pitchFamily="2" charset="2"/>
              <a:buChar char="ü"/>
            </a:pPr>
            <a:r>
              <a:rPr lang="en-US" b="1" dirty="0" smtClean="0">
                <a:solidFill>
                  <a:srgbClr val="AC2B35"/>
                </a:solidFill>
              </a:rPr>
              <a:t>We </a:t>
            </a:r>
            <a:r>
              <a:rPr lang="en-US" b="1" dirty="0">
                <a:solidFill>
                  <a:srgbClr val="AC2B35"/>
                </a:solidFill>
              </a:rPr>
              <a:t>demonstrated </a:t>
            </a:r>
            <a:r>
              <a:rPr lang="en-US" b="1" dirty="0" smtClean="0">
                <a:solidFill>
                  <a:srgbClr val="AC2B35"/>
                </a:solidFill>
              </a:rPr>
              <a:t>that by </a:t>
            </a:r>
            <a:r>
              <a:rPr lang="en-US" b="1" dirty="0">
                <a:solidFill>
                  <a:srgbClr val="AC2B35"/>
                </a:solidFill>
              </a:rPr>
              <a:t>combining endoscopic images with RF </a:t>
            </a:r>
            <a:r>
              <a:rPr lang="en-US" b="1" dirty="0" smtClean="0">
                <a:solidFill>
                  <a:srgbClr val="AC2B35"/>
                </a:solidFill>
              </a:rPr>
              <a:t>measurements,  </a:t>
            </a:r>
            <a:r>
              <a:rPr lang="en-US" b="1" dirty="0">
                <a:solidFill>
                  <a:srgbClr val="AC2B35"/>
                </a:solidFill>
              </a:rPr>
              <a:t>we </a:t>
            </a:r>
            <a:r>
              <a:rPr lang="en-US" b="1" dirty="0" smtClean="0">
                <a:solidFill>
                  <a:srgbClr val="AC2B35"/>
                </a:solidFill>
              </a:rPr>
              <a:t>can </a:t>
            </a:r>
            <a:r>
              <a:rPr lang="en-US" b="1" dirty="0">
                <a:solidFill>
                  <a:srgbClr val="AC2B35"/>
                </a:solidFill>
              </a:rPr>
              <a:t>enhance the positioning accuracy of WCE </a:t>
            </a:r>
            <a:r>
              <a:rPr lang="en-US" b="1" dirty="0" smtClean="0">
                <a:solidFill>
                  <a:srgbClr val="AC2B35"/>
                </a:solidFill>
              </a:rPr>
              <a:t>from </a:t>
            </a:r>
            <a:r>
              <a:rPr lang="en-US" b="1" dirty="0">
                <a:solidFill>
                  <a:srgbClr val="AC2B35"/>
                </a:solidFill>
              </a:rPr>
              <a:t>10 cm to 2.3 cm. </a:t>
            </a:r>
            <a:endParaRPr lang="en-US" b="1" dirty="0" smtClean="0">
              <a:solidFill>
                <a:srgbClr val="AC2B35"/>
              </a:solidFill>
            </a:endParaRPr>
          </a:p>
          <a:p>
            <a:pPr marL="285750" indent="-285750">
              <a:spcBef>
                <a:spcPts val="600"/>
              </a:spcBef>
              <a:spcAft>
                <a:spcPts val="600"/>
              </a:spcAft>
              <a:buFont typeface="Wingdings" panose="05000000000000000000" pitchFamily="2" charset="2"/>
              <a:buChar char="ü"/>
            </a:pPr>
            <a:r>
              <a:rPr lang="en-US" b="1" dirty="0" smtClean="0">
                <a:solidFill>
                  <a:srgbClr val="AC2B35"/>
                </a:solidFill>
              </a:rPr>
              <a:t>The proposed Body-SLAM technique provides a promising way to map the small intestine ( other imaging tools, for example CT and MRI can not do) that might be useful for other purposes.</a:t>
            </a:r>
            <a:endParaRPr lang="en-US" b="1" dirty="0">
              <a:solidFill>
                <a:srgbClr val="AC2B35"/>
              </a:solidFill>
            </a:endParaRPr>
          </a:p>
        </p:txBody>
      </p:sp>
      <p:sp>
        <p:nvSpPr>
          <p:cNvPr id="3" name="Rectangle 2"/>
          <p:cNvSpPr/>
          <p:nvPr/>
        </p:nvSpPr>
        <p:spPr>
          <a:xfrm>
            <a:off x="304800" y="1367135"/>
            <a:ext cx="1645002" cy="461665"/>
          </a:xfrm>
          <a:prstGeom prst="rect">
            <a:avLst/>
          </a:prstGeom>
        </p:spPr>
        <p:txBody>
          <a:bodyPr wrap="none">
            <a:spAutoFit/>
          </a:bodyPr>
          <a:lstStyle/>
          <a:p>
            <a:r>
              <a:rPr lang="en-US" altLang="en-US" sz="2400" b="1" dirty="0">
                <a:solidFill>
                  <a:srgbClr val="FF0000"/>
                </a:solidFill>
              </a:rPr>
              <a:t>Conclusion </a:t>
            </a:r>
            <a:endParaRPr lang="en-US" sz="2400" dirty="0">
              <a:solidFill>
                <a:srgbClr val="FF0000"/>
              </a:solidFill>
            </a:endParaRPr>
          </a:p>
        </p:txBody>
      </p:sp>
      <p:sp>
        <p:nvSpPr>
          <p:cNvPr id="13" name="Rectangle 12"/>
          <p:cNvSpPr/>
          <p:nvPr/>
        </p:nvSpPr>
        <p:spPr>
          <a:xfrm>
            <a:off x="304800" y="3729335"/>
            <a:ext cx="2264851" cy="461665"/>
          </a:xfrm>
          <a:prstGeom prst="rect">
            <a:avLst/>
          </a:prstGeom>
        </p:spPr>
        <p:txBody>
          <a:bodyPr wrap="none">
            <a:spAutoFit/>
          </a:bodyPr>
          <a:lstStyle/>
          <a:p>
            <a:r>
              <a:rPr lang="en-US" altLang="en-US" sz="2400" b="1" dirty="0" smtClean="0">
                <a:solidFill>
                  <a:srgbClr val="FF0000"/>
                </a:solidFill>
              </a:rPr>
              <a:t>Future Direction</a:t>
            </a:r>
            <a:endParaRPr lang="en-US" sz="2400" dirty="0">
              <a:solidFill>
                <a:srgbClr val="FF0000"/>
              </a:solidFill>
            </a:endParaRPr>
          </a:p>
        </p:txBody>
      </p:sp>
      <p:sp>
        <p:nvSpPr>
          <p:cNvPr id="5" name="Rectangle 4"/>
          <p:cNvSpPr/>
          <p:nvPr/>
        </p:nvSpPr>
        <p:spPr>
          <a:xfrm>
            <a:off x="381000" y="4362271"/>
            <a:ext cx="8382000" cy="1000274"/>
          </a:xfrm>
          <a:prstGeom prst="rect">
            <a:avLst/>
          </a:prstGeom>
        </p:spPr>
        <p:txBody>
          <a:bodyPr wrap="square">
            <a:spAutoFit/>
          </a:bodyPr>
          <a:lstStyle/>
          <a:p>
            <a:pPr marL="285750" indent="-285750">
              <a:spcBef>
                <a:spcPts val="600"/>
              </a:spcBef>
              <a:spcAft>
                <a:spcPts val="600"/>
              </a:spcAft>
              <a:buFont typeface="Wingdings" panose="05000000000000000000" pitchFamily="2" charset="2"/>
              <a:buChar char="ü"/>
            </a:pPr>
            <a:r>
              <a:rPr lang="en-US" b="1" dirty="0">
                <a:solidFill>
                  <a:srgbClr val="AC2B35"/>
                </a:solidFill>
              </a:rPr>
              <a:t>Enhance the performance of the Body-SLAM algorithm using more </a:t>
            </a:r>
            <a:r>
              <a:rPr lang="en-US" b="1" dirty="0" smtClean="0">
                <a:solidFill>
                  <a:srgbClr val="AC2B35"/>
                </a:solidFill>
              </a:rPr>
              <a:t>complicated Extended </a:t>
            </a:r>
            <a:r>
              <a:rPr lang="en-US" b="1" dirty="0">
                <a:solidFill>
                  <a:srgbClr val="AC2B35"/>
                </a:solidFill>
              </a:rPr>
              <a:t>Kalman Filter (EKF).</a:t>
            </a:r>
          </a:p>
          <a:p>
            <a:pPr marL="285750" indent="-285750">
              <a:buFont typeface="Wingdings" panose="05000000000000000000" pitchFamily="2" charset="2"/>
              <a:buChar char="ü"/>
            </a:pPr>
            <a:r>
              <a:rPr lang="en-US" b="1" dirty="0" smtClean="0">
                <a:solidFill>
                  <a:srgbClr val="AC2B35"/>
                </a:solidFill>
              </a:rPr>
              <a:t>Explore the possibility of using </a:t>
            </a:r>
            <a:r>
              <a:rPr lang="en-US" b="1" dirty="0" err="1" smtClean="0">
                <a:solidFill>
                  <a:srgbClr val="AC2B35"/>
                </a:solidFill>
              </a:rPr>
              <a:t>ToA</a:t>
            </a:r>
            <a:r>
              <a:rPr lang="en-US" b="1" dirty="0" smtClean="0">
                <a:solidFill>
                  <a:srgbClr val="AC2B35"/>
                </a:solidFill>
              </a:rPr>
              <a:t> based RF localization.</a:t>
            </a:r>
            <a:endParaRPr lang="en-US" b="1" dirty="0">
              <a:solidFill>
                <a:srgbClr val="AC2B35"/>
              </a:solidFill>
            </a:endParaRPr>
          </a:p>
        </p:txBody>
      </p:sp>
      <p:pic>
        <p:nvPicPr>
          <p:cNvPr id="14" name="Picture 2" descr="http://upload.wikimedia.org/wikipedia/en/2/2f/Cwins-home-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6193101"/>
            <a:ext cx="1981200" cy="48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16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6" y="0"/>
            <a:ext cx="9152878" cy="990600"/>
          </a:xfrm>
          <a:prstGeom prst="rect">
            <a:avLst/>
          </a:prstGeom>
          <a:solidFill>
            <a:srgbClr val="AC2B35"/>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6" name="Straight Connector 5"/>
          <p:cNvCxnSpPr/>
          <p:nvPr/>
        </p:nvCxnSpPr>
        <p:spPr>
          <a:xfrm flipV="1">
            <a:off x="-27928" y="1004891"/>
            <a:ext cx="9189684"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576" y="0"/>
            <a:ext cx="9163050" cy="1"/>
          </a:xfrm>
          <a:prstGeom prst="line">
            <a:avLst/>
          </a:prstGeom>
          <a:ln w="28575">
            <a:solidFill>
              <a:srgbClr val="610D0D"/>
            </a:solidFill>
          </a:ln>
        </p:spPr>
        <p:style>
          <a:lnRef idx="1">
            <a:schemeClr val="accent1"/>
          </a:lnRef>
          <a:fillRef idx="0">
            <a:schemeClr val="accent1"/>
          </a:fillRef>
          <a:effectRef idx="0">
            <a:schemeClr val="accent1"/>
          </a:effectRef>
          <a:fontRef idx="minor">
            <a:schemeClr val="tx1"/>
          </a:fontRef>
        </p:style>
      </p:cxnSp>
      <p:sp>
        <p:nvSpPr>
          <p:cNvPr id="7" name="Rectangle 3"/>
          <p:cNvSpPr txBox="1">
            <a:spLocks noChangeArrowheads="1"/>
          </p:cNvSpPr>
          <p:nvPr/>
        </p:nvSpPr>
        <p:spPr>
          <a:xfrm>
            <a:off x="152400" y="0"/>
            <a:ext cx="8883650" cy="981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3000" b="1" dirty="0" smtClean="0">
                <a:solidFill>
                  <a:srgbClr val="F1F1F1"/>
                </a:solidFill>
              </a:rPr>
              <a:t>Complete </a:t>
            </a:r>
            <a:r>
              <a:rPr lang="en-US" altLang="en-US" sz="3000" b="1" dirty="0">
                <a:solidFill>
                  <a:srgbClr val="F1F1F1"/>
                </a:solidFill>
              </a:rPr>
              <a:t>P</a:t>
            </a:r>
            <a:r>
              <a:rPr lang="en-US" altLang="en-US" sz="3000" b="1" dirty="0" smtClean="0">
                <a:solidFill>
                  <a:srgbClr val="F1F1F1"/>
                </a:solidFill>
              </a:rPr>
              <a:t>ublication List </a:t>
            </a:r>
          </a:p>
        </p:txBody>
      </p:sp>
      <p:sp>
        <p:nvSpPr>
          <p:cNvPr id="8" name="Rectangle 7"/>
          <p:cNvSpPr/>
          <p:nvPr/>
        </p:nvSpPr>
        <p:spPr>
          <a:xfrm>
            <a:off x="152400" y="1371600"/>
            <a:ext cx="8763000" cy="5632311"/>
          </a:xfrm>
          <a:prstGeom prst="rect">
            <a:avLst/>
          </a:prstGeom>
        </p:spPr>
        <p:txBody>
          <a:bodyPr wrap="square">
            <a:spAutoFit/>
          </a:bodyPr>
          <a:lstStyle/>
          <a:p>
            <a:pPr algn="just"/>
            <a:r>
              <a:rPr lang="en-US" sz="900" dirty="0" smtClean="0"/>
              <a:t>[1]  </a:t>
            </a:r>
            <a:r>
              <a:rPr lang="en-US" sz="900" b="1" dirty="0" smtClean="0"/>
              <a:t>G</a:t>
            </a:r>
            <a:r>
              <a:rPr lang="en-US" sz="900" b="1" dirty="0"/>
              <a:t>. Bao, </a:t>
            </a:r>
            <a:r>
              <a:rPr lang="en-US" sz="900" dirty="0"/>
              <a:t>Y. Ye, U. Khan, X. Zheng and K. Pahlavan, "Modeling of the Movement of the Endoscopy Capsule inside GI Tract based on the Captured Endoscopic Images" , </a:t>
            </a:r>
            <a:r>
              <a:rPr lang="en-US" sz="900" i="1" dirty="0"/>
              <a:t>The 2012 International Conference on Modeling, Simulation and Visualization Methods (MSV), </a:t>
            </a:r>
            <a:r>
              <a:rPr lang="en-US" sz="900" dirty="0"/>
              <a:t>Las Vegas, USA, July, 2012</a:t>
            </a:r>
            <a:r>
              <a:rPr lang="en-US" sz="900" dirty="0" smtClean="0"/>
              <a:t>.</a:t>
            </a:r>
          </a:p>
          <a:p>
            <a:pPr algn="just"/>
            <a:r>
              <a:rPr lang="en-US" sz="900" dirty="0"/>
              <a:t>[2] </a:t>
            </a:r>
            <a:r>
              <a:rPr lang="en-US" sz="900" dirty="0" smtClean="0"/>
              <a:t> </a:t>
            </a:r>
            <a:r>
              <a:rPr lang="en-US" sz="900" b="1" dirty="0" smtClean="0"/>
              <a:t>G</a:t>
            </a:r>
            <a:r>
              <a:rPr lang="en-US" sz="900" b="1" dirty="0"/>
              <a:t>. Bao </a:t>
            </a:r>
            <a:r>
              <a:rPr lang="en-US" sz="900" dirty="0"/>
              <a:t>and K. </a:t>
            </a:r>
            <a:r>
              <a:rPr lang="en-US" sz="900" dirty="0" smtClean="0"/>
              <a:t>Pahlavan, </a:t>
            </a:r>
            <a:r>
              <a:rPr lang="en-US" sz="900" dirty="0"/>
              <a:t>"Motion Estimation of the Endoscopy Capsule using Region-based Kernel SVM Classifier", </a:t>
            </a:r>
            <a:r>
              <a:rPr lang="en-US" sz="900" i="1" dirty="0"/>
              <a:t>2013 IEEE International Conference on Electro/Information Technology (EIT)</a:t>
            </a:r>
            <a:r>
              <a:rPr lang="en-US" sz="900" dirty="0"/>
              <a:t>, Rapid City, SD, May 9-11, 2013</a:t>
            </a:r>
            <a:r>
              <a:rPr lang="en-US" sz="900" dirty="0" smtClean="0"/>
              <a:t>.</a:t>
            </a:r>
          </a:p>
          <a:p>
            <a:pPr algn="just"/>
            <a:r>
              <a:rPr lang="en-US" sz="900" dirty="0" smtClean="0"/>
              <a:t>[5]   K</a:t>
            </a:r>
            <a:r>
              <a:rPr lang="en-US" sz="900" dirty="0"/>
              <a:t>. Pahlavan, </a:t>
            </a:r>
            <a:r>
              <a:rPr lang="en-US" sz="900" b="1" dirty="0"/>
              <a:t>G. Bao</a:t>
            </a:r>
            <a:r>
              <a:rPr lang="en-US" sz="900" dirty="0"/>
              <a:t>, et al. </a:t>
            </a:r>
            <a:r>
              <a:rPr lang="en-US" sz="900" dirty="0" smtClean="0"/>
              <a:t>, </a:t>
            </a:r>
            <a:r>
              <a:rPr lang="en-US" sz="900" dirty="0"/>
              <a:t>"</a:t>
            </a:r>
            <a:r>
              <a:rPr lang="en-US" sz="900" dirty="0" smtClean="0"/>
              <a:t>RF localization </a:t>
            </a:r>
            <a:r>
              <a:rPr lang="en-US" sz="900" dirty="0"/>
              <a:t>for wireless video capsule endoscopy". </a:t>
            </a:r>
            <a:r>
              <a:rPr lang="en-US" sz="900" i="1" dirty="0"/>
              <a:t>International Journal of Wireless Information Networks</a:t>
            </a:r>
            <a:r>
              <a:rPr lang="en-US" sz="900" dirty="0"/>
              <a:t>, Vol.19 (4), pp.326-340, 2012</a:t>
            </a:r>
            <a:r>
              <a:rPr lang="en-US" sz="900" dirty="0" smtClean="0"/>
              <a:t>.</a:t>
            </a:r>
          </a:p>
          <a:p>
            <a:pPr algn="just"/>
            <a:r>
              <a:rPr lang="en-US" sz="900" dirty="0" smtClean="0"/>
              <a:t>[6]  </a:t>
            </a:r>
            <a:r>
              <a:rPr lang="en-US" sz="900" b="1" dirty="0" smtClean="0"/>
              <a:t>G</a:t>
            </a:r>
            <a:r>
              <a:rPr lang="en-US" sz="900" b="1" dirty="0"/>
              <a:t>. Bao</a:t>
            </a:r>
            <a:r>
              <a:rPr lang="en-US" sz="900" dirty="0"/>
              <a:t>, L. Mi and K. </a:t>
            </a:r>
            <a:r>
              <a:rPr lang="en-US" sz="900" dirty="0" smtClean="0"/>
              <a:t>Pahlavan, </a:t>
            </a:r>
            <a:r>
              <a:rPr lang="en-US" sz="900" dirty="0"/>
              <a:t>"Emulation on Motion Tracking of Endoscopic Capsule inside Small Intestine", </a:t>
            </a:r>
            <a:r>
              <a:rPr lang="en-US" sz="900" i="1" dirty="0"/>
              <a:t>2013 World Congress in Computer </a:t>
            </a:r>
            <a:r>
              <a:rPr lang="en-US" sz="900" i="1" dirty="0" smtClean="0"/>
              <a:t>Science, Computer </a:t>
            </a:r>
            <a:r>
              <a:rPr lang="en-US" sz="900" i="1" dirty="0"/>
              <a:t>Engineering, and Applied Computing (WORLDCOMP'13), </a:t>
            </a:r>
            <a:r>
              <a:rPr lang="en-US" sz="900" dirty="0"/>
              <a:t>Las Vegas, USA, 2013</a:t>
            </a:r>
            <a:r>
              <a:rPr lang="en-US" sz="900" dirty="0" smtClean="0"/>
              <a:t>.</a:t>
            </a:r>
          </a:p>
          <a:p>
            <a:pPr algn="just"/>
            <a:r>
              <a:rPr lang="en-US" sz="900" dirty="0" smtClean="0"/>
              <a:t>[7]   </a:t>
            </a:r>
            <a:r>
              <a:rPr lang="en-US" sz="900" b="1" dirty="0" smtClean="0"/>
              <a:t>G</a:t>
            </a:r>
            <a:r>
              <a:rPr lang="en-US" sz="900" b="1" dirty="0"/>
              <a:t>. Bao</a:t>
            </a:r>
            <a:r>
              <a:rPr lang="en-US" sz="900" dirty="0"/>
              <a:t>, L. Mi and K. </a:t>
            </a:r>
            <a:r>
              <a:rPr lang="en-US" sz="900" dirty="0" smtClean="0"/>
              <a:t>Pahlavan, </a:t>
            </a:r>
            <a:r>
              <a:rPr lang="en-US" sz="900" dirty="0"/>
              <a:t>"A Video Aided RF Localization Technique for the Wireless Capsule Endoscope (WCE) inside Small </a:t>
            </a:r>
            <a:r>
              <a:rPr lang="en-US" sz="900" dirty="0" smtClean="0"/>
              <a:t>Intestine," </a:t>
            </a:r>
            <a:r>
              <a:rPr lang="en-US" sz="900" i="1" dirty="0" smtClean="0"/>
              <a:t>8th </a:t>
            </a:r>
            <a:r>
              <a:rPr lang="en-US" sz="900" i="1" dirty="0"/>
              <a:t>International Conference on Body Area Networks,</a:t>
            </a:r>
            <a:r>
              <a:rPr lang="en-US" sz="900" dirty="0"/>
              <a:t> Boston, Massachusetts, United States, September 30 - October 2, 2013</a:t>
            </a:r>
            <a:r>
              <a:rPr lang="en-US" sz="900" dirty="0" smtClean="0"/>
              <a:t>.</a:t>
            </a:r>
          </a:p>
          <a:p>
            <a:pPr algn="just"/>
            <a:r>
              <a:rPr lang="en-US" sz="900" dirty="0" smtClean="0"/>
              <a:t>[8]  L</a:t>
            </a:r>
            <a:r>
              <a:rPr lang="en-US" sz="900" dirty="0"/>
              <a:t>. Mi, </a:t>
            </a:r>
            <a:r>
              <a:rPr lang="en-US" sz="900" b="1" dirty="0"/>
              <a:t>G. Bao </a:t>
            </a:r>
            <a:r>
              <a:rPr lang="en-US" sz="900" dirty="0"/>
              <a:t>and K. </a:t>
            </a:r>
            <a:r>
              <a:rPr lang="en-US" sz="900" dirty="0" smtClean="0"/>
              <a:t>Pahlavan, </a:t>
            </a:r>
            <a:r>
              <a:rPr lang="en-US" sz="900" dirty="0"/>
              <a:t>"Design and Validation of a Virtual Environment for Experimentation inside the Small Intestine", </a:t>
            </a:r>
            <a:r>
              <a:rPr lang="en-US" sz="900" i="1" dirty="0"/>
              <a:t>8th International Conference on Body Area Networks, </a:t>
            </a:r>
            <a:r>
              <a:rPr lang="en-US" sz="900" dirty="0"/>
              <a:t>Boston, Massachusetts, United States, September 30 - October 2, 2013</a:t>
            </a:r>
            <a:r>
              <a:rPr lang="en-US" sz="900" dirty="0" smtClean="0"/>
              <a:t>.</a:t>
            </a:r>
          </a:p>
          <a:p>
            <a:pPr algn="just"/>
            <a:r>
              <a:rPr lang="en-US" sz="900" dirty="0" smtClean="0"/>
              <a:t>[9]  L</a:t>
            </a:r>
            <a:r>
              <a:rPr lang="en-US" sz="900" dirty="0"/>
              <a:t>. Mi, </a:t>
            </a:r>
            <a:r>
              <a:rPr lang="en-US" sz="900" b="1" dirty="0"/>
              <a:t>G. Bao </a:t>
            </a:r>
            <a:r>
              <a:rPr lang="en-US" sz="900" dirty="0"/>
              <a:t>and K. </a:t>
            </a:r>
            <a:r>
              <a:rPr lang="en-US" sz="900" dirty="0" smtClean="0"/>
              <a:t>Pahlavan, </a:t>
            </a:r>
            <a:r>
              <a:rPr lang="en-US" sz="900" dirty="0"/>
              <a:t>"Geometric Estimation of Intestinal Contraction for Motion Tracking of Video Capsule Endoscope", </a:t>
            </a:r>
            <a:r>
              <a:rPr lang="en-US" sz="900" i="1" dirty="0"/>
              <a:t>SPIE Medical Imaging: Image-Guided Procedures, Robotic Interventions, and Modeling</a:t>
            </a:r>
            <a:r>
              <a:rPr lang="en-US" sz="900" dirty="0"/>
              <a:t>, San Diego, California, February 15-20, 2014</a:t>
            </a:r>
            <a:r>
              <a:rPr lang="en-US" sz="900" dirty="0" smtClean="0"/>
              <a:t>.</a:t>
            </a:r>
          </a:p>
          <a:p>
            <a:pPr algn="just"/>
            <a:r>
              <a:rPr lang="en-US" sz="900" dirty="0"/>
              <a:t>[3]  </a:t>
            </a:r>
            <a:r>
              <a:rPr lang="en-US" sz="900" b="1" dirty="0"/>
              <a:t>G. Bao</a:t>
            </a:r>
            <a:r>
              <a:rPr lang="en-US" sz="900" dirty="0"/>
              <a:t>, L. Mi, Y. Geng and K. Pahlavan, “A Computer Vision based Speed Estimation Technique for Localizing the Wireless Capsule Endoscope inside Small Intestine,” </a:t>
            </a:r>
            <a:r>
              <a:rPr lang="en-US" sz="900" i="1" dirty="0"/>
              <a:t>submitted to Signal Processing Letters, IEEE</a:t>
            </a:r>
            <a:r>
              <a:rPr lang="en-US" sz="900" dirty="0"/>
              <a:t>, April, 2014.</a:t>
            </a:r>
          </a:p>
          <a:p>
            <a:pPr algn="just"/>
            <a:r>
              <a:rPr lang="en-US" sz="900" dirty="0"/>
              <a:t>[4]  </a:t>
            </a:r>
            <a:r>
              <a:rPr lang="en-US" sz="900" b="1" dirty="0"/>
              <a:t>G. Bao</a:t>
            </a:r>
            <a:r>
              <a:rPr lang="en-US" sz="900" dirty="0"/>
              <a:t>, L. Mi, Y. Geng, M. Zhou and K. Pahlavan, “A Video-based Speed Estimation Technique for Localizing the Wireless Capsule Endoscope inside Gastrointestinal Tract, ” </a:t>
            </a:r>
            <a:r>
              <a:rPr lang="en-US" sz="900" i="1" dirty="0"/>
              <a:t>submitted to IEEE Engineering in Medicine and Biology Society (EMBC’14</a:t>
            </a:r>
            <a:r>
              <a:rPr lang="en-US" sz="900" dirty="0"/>
              <a:t>), March, 2014</a:t>
            </a:r>
            <a:r>
              <a:rPr lang="en-US" sz="900" dirty="0" smtClean="0"/>
              <a:t>.</a:t>
            </a:r>
          </a:p>
          <a:p>
            <a:pPr algn="just"/>
            <a:r>
              <a:rPr lang="en-US" sz="900" dirty="0" smtClean="0"/>
              <a:t>[10]  M. Zhou, </a:t>
            </a:r>
            <a:r>
              <a:rPr lang="en-US" sz="900" b="1" dirty="0" smtClean="0"/>
              <a:t>G. Bao </a:t>
            </a:r>
            <a:r>
              <a:rPr lang="en-US" sz="900" dirty="0" smtClean="0"/>
              <a:t>and K. Pahlavan, “Mutual Information  based  Motion </a:t>
            </a:r>
            <a:r>
              <a:rPr lang="en-US" sz="900" dirty="0"/>
              <a:t>T</a:t>
            </a:r>
            <a:r>
              <a:rPr lang="en-US" sz="900" dirty="0" smtClean="0"/>
              <a:t>racking Technique for the WCE inside Large Intestine,”, </a:t>
            </a:r>
            <a:r>
              <a:rPr lang="en-US" sz="900" i="1" dirty="0"/>
              <a:t>submitted to IEEE Engineering in Medicine and Biology Society (EMBC’14</a:t>
            </a:r>
            <a:r>
              <a:rPr lang="en-US" sz="900" dirty="0"/>
              <a:t>), March, 2014.</a:t>
            </a:r>
          </a:p>
          <a:p>
            <a:pPr algn="just"/>
            <a:r>
              <a:rPr lang="en-US" sz="900" dirty="0" smtClean="0"/>
              <a:t>[11]  </a:t>
            </a:r>
            <a:r>
              <a:rPr lang="en-US" sz="900" b="1" dirty="0" smtClean="0"/>
              <a:t>G. Bao</a:t>
            </a:r>
            <a:r>
              <a:rPr lang="en-US" sz="900" dirty="0" smtClean="0"/>
              <a:t>, L. Mi and K. Pahlavan</a:t>
            </a:r>
            <a:r>
              <a:rPr lang="en-US" sz="900" dirty="0"/>
              <a:t>, “Hybrid Localization of Micro-robotic Endoscopic Capsule inside Small Intestine by Data Fusion of Vision and RF Sensors”, </a:t>
            </a:r>
            <a:r>
              <a:rPr lang="en-US" sz="900" i="1" dirty="0"/>
              <a:t>submitted to Sensor </a:t>
            </a:r>
            <a:r>
              <a:rPr lang="en-US" sz="900" i="1" dirty="0" smtClean="0"/>
              <a:t>Journal</a:t>
            </a:r>
            <a:r>
              <a:rPr lang="en-US" sz="900" i="1" dirty="0"/>
              <a:t>, IEEE</a:t>
            </a:r>
            <a:r>
              <a:rPr lang="en-US" sz="900" dirty="0"/>
              <a:t>, March, 2014</a:t>
            </a:r>
            <a:r>
              <a:rPr lang="en-US" sz="900" dirty="0" smtClean="0"/>
              <a:t>.</a:t>
            </a:r>
          </a:p>
          <a:p>
            <a:pPr algn="just"/>
            <a:endParaRPr lang="en-US" sz="900" dirty="0"/>
          </a:p>
          <a:p>
            <a:pPr algn="just"/>
            <a:endParaRPr lang="en-US" sz="900" dirty="0" smtClean="0"/>
          </a:p>
          <a:p>
            <a:pPr algn="just"/>
            <a:endParaRPr lang="en-US" sz="900" dirty="0"/>
          </a:p>
          <a:p>
            <a:pPr algn="just"/>
            <a:r>
              <a:rPr lang="en-US" sz="900" dirty="0" smtClean="0"/>
              <a:t>[12] R</a:t>
            </a:r>
            <a:r>
              <a:rPr lang="en-US" sz="900" dirty="0"/>
              <a:t>. Fu, </a:t>
            </a:r>
            <a:r>
              <a:rPr lang="en-US" sz="900" b="1" dirty="0"/>
              <a:t>G. Bao</a:t>
            </a:r>
            <a:r>
              <a:rPr lang="en-US" sz="900" dirty="0"/>
              <a:t>, Y. Ye and K. Pahlavan, "Heterogeneous Cooperative Localization for Social Networks", accepted by International Journal of Wireless Information Networks, special issue on indoor geolocation, 2013.</a:t>
            </a:r>
          </a:p>
          <a:p>
            <a:pPr algn="just"/>
            <a:r>
              <a:rPr lang="en-US" sz="900" dirty="0" smtClean="0"/>
              <a:t>[13] X</a:t>
            </a:r>
            <a:r>
              <a:rPr lang="en-US" sz="900" dirty="0"/>
              <a:t>. Zheng, </a:t>
            </a:r>
            <a:r>
              <a:rPr lang="en-US" sz="900" b="1" dirty="0"/>
              <a:t>G. Bao</a:t>
            </a:r>
            <a:r>
              <a:rPr lang="en-US" sz="900" dirty="0"/>
              <a:t>, R. Fu and K. Pahlavan, "The performance of simulated annealing algorithms for </a:t>
            </a:r>
            <a:r>
              <a:rPr lang="en-US" sz="900" dirty="0" err="1"/>
              <a:t>wi-fi</a:t>
            </a:r>
            <a:r>
              <a:rPr lang="en-US" sz="900" dirty="0"/>
              <a:t> localization using google indoor map" , 2012 IEEE Vehicular Technology Conference (VTC Fall), pp.1-5, Quebec City, Canada, 3-6 September, 2012</a:t>
            </a:r>
            <a:r>
              <a:rPr lang="en-US" sz="900" dirty="0" smtClean="0"/>
              <a:t>.</a:t>
            </a:r>
          </a:p>
          <a:p>
            <a:pPr algn="just"/>
            <a:r>
              <a:rPr lang="en-US" sz="900" dirty="0" smtClean="0"/>
              <a:t>[14] R</a:t>
            </a:r>
            <a:r>
              <a:rPr lang="en-US" sz="900" dirty="0"/>
              <a:t>. Fu, </a:t>
            </a:r>
            <a:r>
              <a:rPr lang="en-US" sz="900" b="1" dirty="0"/>
              <a:t>G. Bao </a:t>
            </a:r>
            <a:r>
              <a:rPr lang="en-US" sz="900" dirty="0"/>
              <a:t>and K. Pahlavan, "Activity Classification with Empirical RF Propagation </a:t>
            </a:r>
            <a:r>
              <a:rPr lang="en-US" sz="900" dirty="0" smtClean="0"/>
              <a:t>Modeling,” </a:t>
            </a:r>
            <a:r>
              <a:rPr lang="en-US" sz="900" dirty="0"/>
              <a:t>8th International Conference on Body Area Networks, Boston, Massachusetts, United States, September 30 - October 2, 2013</a:t>
            </a:r>
            <a:r>
              <a:rPr lang="en-US" sz="900" dirty="0" smtClean="0"/>
              <a:t>.</a:t>
            </a:r>
          </a:p>
          <a:p>
            <a:pPr algn="just"/>
            <a:endParaRPr lang="en-US" sz="900" dirty="0"/>
          </a:p>
          <a:p>
            <a:pPr algn="just"/>
            <a:endParaRPr lang="en-US" sz="900" dirty="0" smtClean="0"/>
          </a:p>
          <a:p>
            <a:pPr algn="just"/>
            <a:endParaRPr lang="en-US" sz="900" dirty="0"/>
          </a:p>
          <a:p>
            <a:pPr algn="just"/>
            <a:r>
              <a:rPr lang="en-US" sz="900" dirty="0" smtClean="0"/>
              <a:t>[16] E</a:t>
            </a:r>
            <a:r>
              <a:rPr lang="en-US" sz="900" dirty="0"/>
              <a:t>. </a:t>
            </a:r>
            <a:r>
              <a:rPr lang="en-US" sz="900" dirty="0" err="1"/>
              <a:t>Salari</a:t>
            </a:r>
            <a:r>
              <a:rPr lang="en-US" sz="900" dirty="0"/>
              <a:t> and </a:t>
            </a:r>
            <a:r>
              <a:rPr lang="en-US" sz="900" b="1" dirty="0"/>
              <a:t>G. Bao</a:t>
            </a:r>
            <a:r>
              <a:rPr lang="en-US" sz="900" dirty="0"/>
              <a:t>, "Super-resolution using an enhanced </a:t>
            </a:r>
            <a:r>
              <a:rPr lang="en-US" sz="900" dirty="0" smtClean="0"/>
              <a:t>Papoulis-</a:t>
            </a:r>
            <a:r>
              <a:rPr lang="en-US" sz="900" dirty="0" err="1" smtClean="0"/>
              <a:t>Gerchberg</a:t>
            </a:r>
            <a:r>
              <a:rPr lang="en-US" sz="900" dirty="0" smtClean="0"/>
              <a:t> </a:t>
            </a:r>
            <a:r>
              <a:rPr lang="en-US" sz="900" dirty="0"/>
              <a:t>algorithm." IET Image Processing, Vol.6 (7), pp.959-965, 2012.</a:t>
            </a:r>
          </a:p>
          <a:p>
            <a:pPr algn="just"/>
            <a:r>
              <a:rPr lang="en-US" sz="900" dirty="0" smtClean="0"/>
              <a:t>[17] E</a:t>
            </a:r>
            <a:r>
              <a:rPr lang="en-US" sz="900" dirty="0"/>
              <a:t>. </a:t>
            </a:r>
            <a:r>
              <a:rPr lang="en-US" sz="900" dirty="0" err="1"/>
              <a:t>Salari</a:t>
            </a:r>
            <a:r>
              <a:rPr lang="en-US" sz="900" dirty="0"/>
              <a:t> and </a:t>
            </a:r>
            <a:r>
              <a:rPr lang="en-US" sz="900" b="1" dirty="0"/>
              <a:t>G. Bao</a:t>
            </a:r>
            <a:r>
              <a:rPr lang="en-US" sz="900" dirty="0"/>
              <a:t>, "Pavement distress detection and classification using feature mapping." Electro/Information Technology (EIT), 2010 IEEE International Conference </a:t>
            </a:r>
            <a:r>
              <a:rPr lang="en-US" sz="900" dirty="0" smtClean="0"/>
              <a:t>on, </a:t>
            </a:r>
            <a:r>
              <a:rPr lang="en-US" sz="900" dirty="0"/>
              <a:t>2010.</a:t>
            </a:r>
          </a:p>
          <a:p>
            <a:pPr algn="just"/>
            <a:r>
              <a:rPr lang="en-US" sz="900" dirty="0" smtClean="0"/>
              <a:t>[18] E</a:t>
            </a:r>
            <a:r>
              <a:rPr lang="en-US" sz="900" dirty="0"/>
              <a:t>. </a:t>
            </a:r>
            <a:r>
              <a:rPr lang="en-US" sz="900" dirty="0" err="1"/>
              <a:t>Salari</a:t>
            </a:r>
            <a:r>
              <a:rPr lang="en-US" sz="900" dirty="0"/>
              <a:t> and </a:t>
            </a:r>
            <a:r>
              <a:rPr lang="en-US" sz="900" b="1" dirty="0"/>
              <a:t>G. Bao</a:t>
            </a:r>
            <a:r>
              <a:rPr lang="en-US" sz="900" dirty="0"/>
              <a:t>, "Automated pavement distress inspection based on 2D and 3D information." Electro/Information Technology (EIT), </a:t>
            </a:r>
            <a:r>
              <a:rPr lang="en-US" sz="900" dirty="0" smtClean="0"/>
              <a:t>IEEE </a:t>
            </a:r>
            <a:r>
              <a:rPr lang="en-US" sz="900" dirty="0"/>
              <a:t>International Conference </a:t>
            </a:r>
            <a:r>
              <a:rPr lang="en-US" sz="900" dirty="0" smtClean="0"/>
              <a:t>on, </a:t>
            </a:r>
            <a:r>
              <a:rPr lang="en-US" sz="900" dirty="0"/>
              <a:t>2011.</a:t>
            </a:r>
          </a:p>
          <a:p>
            <a:pPr algn="just"/>
            <a:r>
              <a:rPr lang="en-US" sz="900" dirty="0" smtClean="0"/>
              <a:t>[19] E</a:t>
            </a:r>
            <a:r>
              <a:rPr lang="en-US" sz="900" dirty="0"/>
              <a:t>. </a:t>
            </a:r>
            <a:r>
              <a:rPr lang="en-US" sz="900" dirty="0" err="1"/>
              <a:t>Salari</a:t>
            </a:r>
            <a:r>
              <a:rPr lang="en-US" sz="900" dirty="0"/>
              <a:t> and </a:t>
            </a:r>
            <a:r>
              <a:rPr lang="en-US" sz="900" b="1" dirty="0"/>
              <a:t>G. Bao</a:t>
            </a:r>
            <a:r>
              <a:rPr lang="en-US" sz="900" dirty="0"/>
              <a:t>, "Pavement distress detection and severity analysis." IS&amp;T/SPIE Electronic Imaging. International Society for Optics and Photonics, 2011.</a:t>
            </a:r>
          </a:p>
          <a:p>
            <a:pPr algn="just"/>
            <a:endParaRPr lang="en-US" sz="900" dirty="0"/>
          </a:p>
          <a:p>
            <a:pPr algn="just"/>
            <a:endParaRPr lang="en-US" sz="900" dirty="0">
              <a:solidFill>
                <a:srgbClr val="F1F1F1"/>
              </a:solidFill>
            </a:endParaRPr>
          </a:p>
        </p:txBody>
      </p:sp>
      <p:sp>
        <p:nvSpPr>
          <p:cNvPr id="2" name="Rectangle 1"/>
          <p:cNvSpPr/>
          <p:nvPr/>
        </p:nvSpPr>
        <p:spPr>
          <a:xfrm>
            <a:off x="114300" y="1066800"/>
            <a:ext cx="2152064" cy="369332"/>
          </a:xfrm>
          <a:prstGeom prst="rect">
            <a:avLst/>
          </a:prstGeom>
        </p:spPr>
        <p:txBody>
          <a:bodyPr wrap="none">
            <a:spAutoFit/>
          </a:bodyPr>
          <a:lstStyle/>
          <a:p>
            <a:pPr>
              <a:defRPr/>
            </a:pPr>
            <a:r>
              <a:rPr lang="en-US" altLang="en-US" b="1" dirty="0" smtClean="0">
                <a:solidFill>
                  <a:srgbClr val="AC2B35"/>
                </a:solidFill>
                <a:cs typeface="Times New Roman" panose="02020603050405020304" pitchFamily="18" charset="0"/>
              </a:rPr>
              <a:t>Thesis related (WPI) </a:t>
            </a:r>
            <a:endParaRPr lang="en-US" altLang="en-US" sz="1200" dirty="0">
              <a:solidFill>
                <a:srgbClr val="AC2B35"/>
              </a:solidFill>
            </a:endParaRPr>
          </a:p>
        </p:txBody>
      </p:sp>
      <p:sp>
        <p:nvSpPr>
          <p:cNvPr id="10" name="Rectangle 9"/>
          <p:cNvSpPr/>
          <p:nvPr/>
        </p:nvSpPr>
        <p:spPr>
          <a:xfrm>
            <a:off x="134895" y="4355068"/>
            <a:ext cx="2548839" cy="369332"/>
          </a:xfrm>
          <a:prstGeom prst="rect">
            <a:avLst/>
          </a:prstGeom>
        </p:spPr>
        <p:txBody>
          <a:bodyPr wrap="none">
            <a:spAutoFit/>
          </a:bodyPr>
          <a:lstStyle/>
          <a:p>
            <a:pPr>
              <a:defRPr/>
            </a:pPr>
            <a:r>
              <a:rPr lang="en-US" altLang="en-US" b="1" dirty="0" smtClean="0">
                <a:solidFill>
                  <a:srgbClr val="AC2B35"/>
                </a:solidFill>
                <a:cs typeface="Times New Roman" panose="02020603050405020304" pitchFamily="18" charset="0"/>
              </a:rPr>
              <a:t>Other publications (WPI)</a:t>
            </a:r>
            <a:endParaRPr lang="en-US" altLang="en-US" sz="1200" dirty="0">
              <a:solidFill>
                <a:srgbClr val="AC2B35"/>
              </a:solidFill>
            </a:endParaRPr>
          </a:p>
        </p:txBody>
      </p:sp>
      <p:sp>
        <p:nvSpPr>
          <p:cNvPr id="11" name="Rectangle 10"/>
          <p:cNvSpPr/>
          <p:nvPr/>
        </p:nvSpPr>
        <p:spPr>
          <a:xfrm>
            <a:off x="156261" y="5574268"/>
            <a:ext cx="3427413" cy="369332"/>
          </a:xfrm>
          <a:prstGeom prst="rect">
            <a:avLst/>
          </a:prstGeom>
        </p:spPr>
        <p:txBody>
          <a:bodyPr wrap="none">
            <a:spAutoFit/>
          </a:bodyPr>
          <a:lstStyle/>
          <a:p>
            <a:pPr>
              <a:defRPr/>
            </a:pPr>
            <a:r>
              <a:rPr lang="en-US" altLang="en-US" b="1" dirty="0" smtClean="0">
                <a:solidFill>
                  <a:srgbClr val="AC2B35"/>
                </a:solidFill>
                <a:cs typeface="Times New Roman" panose="02020603050405020304" pitchFamily="18" charset="0"/>
              </a:rPr>
              <a:t>Publications before come to WPI</a:t>
            </a:r>
            <a:endParaRPr lang="en-US" altLang="en-US" sz="1200" dirty="0">
              <a:solidFill>
                <a:srgbClr val="AC2B35"/>
              </a:solidFill>
            </a:endParaRPr>
          </a:p>
        </p:txBody>
      </p:sp>
    </p:spTree>
    <p:extLst>
      <p:ext uri="{BB962C8B-B14F-4D97-AF65-F5344CB8AC3E}">
        <p14:creationId xmlns:p14="http://schemas.microsoft.com/office/powerpoint/2010/main" val="2317925352"/>
      </p:ext>
    </p:extLst>
  </p:cSld>
  <p:clrMapOvr>
    <a:masterClrMapping/>
  </p:clrMapOvr>
  <p:timing>
    <p:tnLst>
      <p:par>
        <p:cTn id="1" dur="indefinite" restart="never" nodeType="tmRoot"/>
      </p:par>
    </p:tnLst>
  </p:timing>
</p:sld>
</file>

<file path=ppt/theme/theme1.xml><?xml version="1.0" encoding="utf-8"?>
<a:theme xmlns:a="http://schemas.openxmlformats.org/drawingml/2006/main" name="Ph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PhD</Template>
  <TotalTime>13962</TotalTime>
  <Words>4624</Words>
  <Application>Microsoft Office PowerPoint</Application>
  <PresentationFormat>On-screen Show (4:3)</PresentationFormat>
  <Paragraphs>207</Paragraphs>
  <Slides>27</Slides>
  <Notes>3</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PhD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gbao</dc:creator>
  <cp:lastModifiedBy>gbao</cp:lastModifiedBy>
  <cp:revision>411</cp:revision>
  <cp:lastPrinted>2014-04-23T00:38:58Z</cp:lastPrinted>
  <dcterms:created xsi:type="dcterms:W3CDTF">2014-03-20T15:42:03Z</dcterms:created>
  <dcterms:modified xsi:type="dcterms:W3CDTF">2014-04-24T01:43:48Z</dcterms:modified>
</cp:coreProperties>
</file>